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5" r:id="rId4"/>
    <p:sldId id="261" r:id="rId5"/>
    <p:sldId id="279" r:id="rId6"/>
    <p:sldId id="277" r:id="rId7"/>
    <p:sldId id="260" r:id="rId8"/>
    <p:sldId id="262" r:id="rId9"/>
    <p:sldId id="263" r:id="rId10"/>
    <p:sldId id="264" r:id="rId11"/>
    <p:sldId id="280" r:id="rId12"/>
    <p:sldId id="281" r:id="rId13"/>
    <p:sldId id="282" r:id="rId14"/>
    <p:sldId id="283" r:id="rId15"/>
    <p:sldId id="284" r:id="rId16"/>
    <p:sldId id="285" r:id="rId17"/>
    <p:sldId id="287" r:id="rId18"/>
    <p:sldId id="288" r:id="rId19"/>
    <p:sldId id="289" r:id="rId20"/>
    <p:sldId id="290"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120" userDrawn="1">
          <p15:clr>
            <a:srgbClr val="A4A3A4"/>
          </p15:clr>
        </p15:guide>
        <p15:guide id="3" orient="horz" pos="22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snapToGrid="0" showGuides="1">
      <p:cViewPr>
        <p:scale>
          <a:sx n="80" d="100"/>
          <a:sy n="80" d="100"/>
        </p:scale>
        <p:origin x="744" y="-144"/>
      </p:cViewPr>
      <p:guideLst>
        <p:guide orient="horz" pos="2183"/>
        <p:guide pos="3120"/>
        <p:guide orient="horz" pos="22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TOSHI%20MIYAZAKI\Desktop\&#12487;&#12473;&#12463;&#12488;&#12483;&#12503;\JOB\06.FGH\201001\&#12304;&#23450;&#20363;&#12524;&#12509;&#12540;&#12488;&#21046;&#20316;&#29992;&#12305;FGH&#23550;&#31574;&#12471;&#12540;&#12488;_200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実数確認</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2"/>
          <c:order val="2"/>
          <c:tx>
            <c:strRef>
              <c:f>CHINKANLAB新シミュレーション!$A$24</c:f>
              <c:strCache>
                <c:ptCount val="1"/>
                <c:pt idx="0">
                  <c:v>セッション/PV（想定）</c:v>
                </c:pt>
              </c:strCache>
            </c:strRef>
          </c:tx>
          <c:spPr>
            <a:solidFill>
              <a:schemeClr val="accent3"/>
            </a:solidFill>
            <a:ln>
              <a:noFill/>
            </a:ln>
            <a:effectLst/>
          </c:spPr>
          <c:invertIfNegative val="0"/>
          <c:cat>
            <c:strRef>
              <c:f>CHINKANLAB新シミュレーション!$B$21:$M$21</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CHINKANLAB新シミュレーション!$B$24:$M$24</c:f>
              <c:numCache>
                <c:formatCode>General</c:formatCode>
                <c:ptCount val="12"/>
                <c:pt idx="0">
                  <c:v>1.63</c:v>
                </c:pt>
                <c:pt idx="1">
                  <c:v>1.6</c:v>
                </c:pt>
                <c:pt idx="2">
                  <c:v>8.9</c:v>
                </c:pt>
                <c:pt idx="3">
                  <c:v>1.59</c:v>
                </c:pt>
                <c:pt idx="4">
                  <c:v>2.5</c:v>
                </c:pt>
                <c:pt idx="5">
                  <c:v>2.5</c:v>
                </c:pt>
                <c:pt idx="6">
                  <c:v>2.5</c:v>
                </c:pt>
                <c:pt idx="7">
                  <c:v>2.5</c:v>
                </c:pt>
                <c:pt idx="8">
                  <c:v>2.5</c:v>
                </c:pt>
                <c:pt idx="9">
                  <c:v>2.5</c:v>
                </c:pt>
                <c:pt idx="10">
                  <c:v>2.5</c:v>
                </c:pt>
                <c:pt idx="11">
                  <c:v>2.5</c:v>
                </c:pt>
              </c:numCache>
            </c:numRef>
          </c:val>
          <c:extLst xmlns:c16r2="http://schemas.microsoft.com/office/drawing/2015/06/chart">
            <c:ext xmlns:c16="http://schemas.microsoft.com/office/drawing/2014/chart" uri="{C3380CC4-5D6E-409C-BE32-E72D297353CC}">
              <c16:uniqueId val="{00000002-D0DF-4855-A585-D4D566E36DF9}"/>
            </c:ext>
          </c:extLst>
        </c:ser>
        <c:ser>
          <c:idx val="3"/>
          <c:order val="3"/>
          <c:tx>
            <c:strRef>
              <c:f>CHINKANLAB新シミュレーション!$A$25</c:f>
              <c:strCache>
                <c:ptCount val="1"/>
                <c:pt idx="0">
                  <c:v>セッション/PV</c:v>
                </c:pt>
              </c:strCache>
            </c:strRef>
          </c:tx>
          <c:spPr>
            <a:solidFill>
              <a:schemeClr val="accent4"/>
            </a:solidFill>
            <a:ln>
              <a:noFill/>
            </a:ln>
            <a:effectLst/>
          </c:spPr>
          <c:invertIfNegative val="0"/>
          <c:cat>
            <c:strRef>
              <c:f>CHINKANLAB新シミュレーション!$B$21:$M$21</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CHINKANLAB新シミュレーション!$B$25:$M$25</c:f>
              <c:numCache>
                <c:formatCode>General</c:formatCode>
                <c:ptCount val="12"/>
                <c:pt idx="0">
                  <c:v>1.63</c:v>
                </c:pt>
                <c:pt idx="1">
                  <c:v>1.6</c:v>
                </c:pt>
                <c:pt idx="2">
                  <c:v>8.9</c:v>
                </c:pt>
                <c:pt idx="3">
                  <c:v>1.59</c:v>
                </c:pt>
                <c:pt idx="4">
                  <c:v>1.51</c:v>
                </c:pt>
                <c:pt idx="5">
                  <c:v>1.44</c:v>
                </c:pt>
                <c:pt idx="6">
                  <c:v>1.6</c:v>
                </c:pt>
                <c:pt idx="7">
                  <c:v>1.7</c:v>
                </c:pt>
                <c:pt idx="8">
                  <c:v>1.56</c:v>
                </c:pt>
                <c:pt idx="9">
                  <c:v>0</c:v>
                </c:pt>
                <c:pt idx="10">
                  <c:v>0</c:v>
                </c:pt>
                <c:pt idx="11">
                  <c:v>0</c:v>
                </c:pt>
              </c:numCache>
            </c:numRef>
          </c:val>
          <c:extLst xmlns:c16r2="http://schemas.microsoft.com/office/drawing/2015/06/chart">
            <c:ext xmlns:c16="http://schemas.microsoft.com/office/drawing/2014/chart" uri="{C3380CC4-5D6E-409C-BE32-E72D297353CC}">
              <c16:uniqueId val="{00000003-D0DF-4855-A585-D4D566E36DF9}"/>
            </c:ext>
          </c:extLst>
        </c:ser>
        <c:dLbls>
          <c:showLegendKey val="0"/>
          <c:showVal val="0"/>
          <c:showCatName val="0"/>
          <c:showSerName val="0"/>
          <c:showPercent val="0"/>
          <c:showBubbleSize val="0"/>
        </c:dLbls>
        <c:gapWidth val="150"/>
        <c:axId val="263054056"/>
        <c:axId val="263053272"/>
      </c:barChart>
      <c:lineChart>
        <c:grouping val="standard"/>
        <c:varyColors val="0"/>
        <c:ser>
          <c:idx val="0"/>
          <c:order val="0"/>
          <c:tx>
            <c:strRef>
              <c:f>CHINKANLAB新シミュレーション!$A$22</c:f>
              <c:strCache>
                <c:ptCount val="1"/>
                <c:pt idx="0">
                  <c:v>ユーザー数(想定)</c:v>
                </c:pt>
              </c:strCache>
            </c:strRef>
          </c:tx>
          <c:spPr>
            <a:ln w="28575" cap="rnd">
              <a:solidFill>
                <a:schemeClr val="accent1"/>
              </a:solidFill>
              <a:prstDash val="sysDot"/>
              <a:round/>
            </a:ln>
            <a:effectLst/>
          </c:spPr>
          <c:marker>
            <c:symbol val="none"/>
          </c:marker>
          <c:cat>
            <c:strRef>
              <c:f>CHINKANLAB新シミュレーション!$B$21:$M$21</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CHINKANLAB新シミュレーション!$B$22:$M$22</c:f>
              <c:numCache>
                <c:formatCode>General</c:formatCode>
                <c:ptCount val="12"/>
                <c:pt idx="0">
                  <c:v>1256.6493506493512</c:v>
                </c:pt>
                <c:pt idx="1">
                  <c:v>1256.6493506493512</c:v>
                </c:pt>
                <c:pt idx="2">
                  <c:v>1256.6493506493512</c:v>
                </c:pt>
                <c:pt idx="3">
                  <c:v>1385.61038961039</c:v>
                </c:pt>
                <c:pt idx="4">
                  <c:v>1514.5714285714294</c:v>
                </c:pt>
                <c:pt idx="5">
                  <c:v>3000</c:v>
                </c:pt>
                <c:pt idx="6">
                  <c:v>5000</c:v>
                </c:pt>
                <c:pt idx="7">
                  <c:v>7000</c:v>
                </c:pt>
                <c:pt idx="8">
                  <c:v>12000</c:v>
                </c:pt>
                <c:pt idx="9">
                  <c:v>12000</c:v>
                </c:pt>
                <c:pt idx="10">
                  <c:v>12000</c:v>
                </c:pt>
                <c:pt idx="11">
                  <c:v>12000</c:v>
                </c:pt>
              </c:numCache>
            </c:numRef>
          </c:val>
          <c:smooth val="0"/>
          <c:extLst xmlns:c16r2="http://schemas.microsoft.com/office/drawing/2015/06/chart">
            <c:ext xmlns:c16="http://schemas.microsoft.com/office/drawing/2014/chart" uri="{C3380CC4-5D6E-409C-BE32-E72D297353CC}">
              <c16:uniqueId val="{00000000-D0DF-4855-A585-D4D566E36DF9}"/>
            </c:ext>
          </c:extLst>
        </c:ser>
        <c:ser>
          <c:idx val="1"/>
          <c:order val="1"/>
          <c:tx>
            <c:strRef>
              <c:f>CHINKANLAB新シミュレーション!$A$23</c:f>
              <c:strCache>
                <c:ptCount val="1"/>
                <c:pt idx="0">
                  <c:v>ユーザー数</c:v>
                </c:pt>
              </c:strCache>
            </c:strRef>
          </c:tx>
          <c:spPr>
            <a:ln w="28575" cap="rnd">
              <a:solidFill>
                <a:schemeClr val="accent2"/>
              </a:solidFill>
              <a:round/>
            </a:ln>
            <a:effectLst/>
          </c:spPr>
          <c:marker>
            <c:symbol val="none"/>
          </c:marker>
          <c:cat>
            <c:strRef>
              <c:f>CHINKANLAB新シミュレーション!$B$21:$M$21</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CHINKANLAB新シミュレーション!$B$23:$M$23</c:f>
              <c:numCache>
                <c:formatCode>General</c:formatCode>
                <c:ptCount val="12"/>
                <c:pt idx="0">
                  <c:v>507</c:v>
                </c:pt>
                <c:pt idx="1">
                  <c:v>416</c:v>
                </c:pt>
                <c:pt idx="2">
                  <c:v>619</c:v>
                </c:pt>
                <c:pt idx="3">
                  <c:v>1106</c:v>
                </c:pt>
                <c:pt idx="4">
                  <c:v>1573</c:v>
                </c:pt>
                <c:pt idx="5">
                  <c:v>1436</c:v>
                </c:pt>
                <c:pt idx="6">
                  <c:v>1463</c:v>
                </c:pt>
                <c:pt idx="7">
                  <c:v>1325</c:v>
                </c:pt>
                <c:pt idx="8">
                  <c:v>1815</c:v>
                </c:pt>
                <c:pt idx="9">
                  <c:v>0</c:v>
                </c:pt>
                <c:pt idx="10">
                  <c:v>0</c:v>
                </c:pt>
                <c:pt idx="11">
                  <c:v>0</c:v>
                </c:pt>
              </c:numCache>
            </c:numRef>
          </c:val>
          <c:smooth val="0"/>
          <c:extLst xmlns:c16r2="http://schemas.microsoft.com/office/drawing/2015/06/chart">
            <c:ext xmlns:c16="http://schemas.microsoft.com/office/drawing/2014/chart" uri="{C3380CC4-5D6E-409C-BE32-E72D297353CC}">
              <c16:uniqueId val="{00000001-D0DF-4855-A585-D4D566E36DF9}"/>
            </c:ext>
          </c:extLst>
        </c:ser>
        <c:ser>
          <c:idx val="4"/>
          <c:order val="4"/>
          <c:tx>
            <c:strRef>
              <c:f>CHINKANLAB新シミュレーション!$A$26</c:f>
              <c:strCache>
                <c:ptCount val="1"/>
                <c:pt idx="0">
                  <c:v>PV数（想定）</c:v>
                </c:pt>
              </c:strCache>
            </c:strRef>
          </c:tx>
          <c:spPr>
            <a:ln w="28575" cap="rnd">
              <a:solidFill>
                <a:schemeClr val="accent5"/>
              </a:solidFill>
              <a:prstDash val="sysDot"/>
              <a:round/>
            </a:ln>
            <a:effectLst/>
          </c:spPr>
          <c:marker>
            <c:symbol val="none"/>
          </c:marker>
          <c:cat>
            <c:strRef>
              <c:f>CHINKANLAB新シミュレーション!$B$21:$M$21</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CHINKANLAB新シミュレーション!$B$26:$M$26</c:f>
              <c:numCache>
                <c:formatCode>General</c:formatCode>
                <c:ptCount val="12"/>
                <c:pt idx="0">
                  <c:v>910</c:v>
                </c:pt>
                <c:pt idx="1">
                  <c:v>724</c:v>
                </c:pt>
                <c:pt idx="2">
                  <c:v>6847</c:v>
                </c:pt>
                <c:pt idx="3">
                  <c:v>1996</c:v>
                </c:pt>
                <c:pt idx="4" formatCode="#,##0_);[Red]\(#,##0\)">
                  <c:v>3786.4285714285734</c:v>
                </c:pt>
                <c:pt idx="5">
                  <c:v>7500</c:v>
                </c:pt>
                <c:pt idx="6">
                  <c:v>12500</c:v>
                </c:pt>
                <c:pt idx="7">
                  <c:v>17500</c:v>
                </c:pt>
                <c:pt idx="8">
                  <c:v>30000</c:v>
                </c:pt>
                <c:pt idx="9">
                  <c:v>30000</c:v>
                </c:pt>
                <c:pt idx="10">
                  <c:v>30000</c:v>
                </c:pt>
                <c:pt idx="11">
                  <c:v>30000</c:v>
                </c:pt>
              </c:numCache>
            </c:numRef>
          </c:val>
          <c:smooth val="0"/>
          <c:extLst xmlns:c16r2="http://schemas.microsoft.com/office/drawing/2015/06/chart">
            <c:ext xmlns:c16="http://schemas.microsoft.com/office/drawing/2014/chart" uri="{C3380CC4-5D6E-409C-BE32-E72D297353CC}">
              <c16:uniqueId val="{00000004-D0DF-4855-A585-D4D566E36DF9}"/>
            </c:ext>
          </c:extLst>
        </c:ser>
        <c:ser>
          <c:idx val="5"/>
          <c:order val="5"/>
          <c:tx>
            <c:strRef>
              <c:f>CHINKANLAB新シミュレーション!$A$27</c:f>
              <c:strCache>
                <c:ptCount val="1"/>
                <c:pt idx="0">
                  <c:v>PV数</c:v>
                </c:pt>
              </c:strCache>
            </c:strRef>
          </c:tx>
          <c:spPr>
            <a:ln w="28575" cap="rnd">
              <a:solidFill>
                <a:schemeClr val="accent6"/>
              </a:solidFill>
              <a:round/>
            </a:ln>
            <a:effectLst/>
          </c:spPr>
          <c:marker>
            <c:symbol val="none"/>
          </c:marker>
          <c:cat>
            <c:strRef>
              <c:f>CHINKANLAB新シミュレーション!$B$21:$M$21</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CHINKANLAB新シミュレーション!$B$27:$M$27</c:f>
              <c:numCache>
                <c:formatCode>General</c:formatCode>
                <c:ptCount val="12"/>
                <c:pt idx="0">
                  <c:v>910</c:v>
                </c:pt>
                <c:pt idx="1">
                  <c:v>724</c:v>
                </c:pt>
                <c:pt idx="2">
                  <c:v>6847</c:v>
                </c:pt>
                <c:pt idx="3">
                  <c:v>1996</c:v>
                </c:pt>
                <c:pt idx="4">
                  <c:v>2641</c:v>
                </c:pt>
                <c:pt idx="5">
                  <c:v>2321</c:v>
                </c:pt>
                <c:pt idx="6">
                  <c:v>2580</c:v>
                </c:pt>
                <c:pt idx="7">
                  <c:v>2565</c:v>
                </c:pt>
                <c:pt idx="8">
                  <c:v>3177</c:v>
                </c:pt>
                <c:pt idx="9">
                  <c:v>0</c:v>
                </c:pt>
                <c:pt idx="10">
                  <c:v>0</c:v>
                </c:pt>
                <c:pt idx="11">
                  <c:v>0</c:v>
                </c:pt>
              </c:numCache>
            </c:numRef>
          </c:val>
          <c:smooth val="0"/>
          <c:extLst xmlns:c16r2="http://schemas.microsoft.com/office/drawing/2015/06/chart">
            <c:ext xmlns:c16="http://schemas.microsoft.com/office/drawing/2014/chart" uri="{C3380CC4-5D6E-409C-BE32-E72D297353CC}">
              <c16:uniqueId val="{00000005-D0DF-4855-A585-D4D566E36DF9}"/>
            </c:ext>
          </c:extLst>
        </c:ser>
        <c:dLbls>
          <c:showLegendKey val="0"/>
          <c:showVal val="0"/>
          <c:showCatName val="0"/>
          <c:showSerName val="0"/>
          <c:showPercent val="0"/>
          <c:showBubbleSize val="0"/>
        </c:dLbls>
        <c:marker val="1"/>
        <c:smooth val="0"/>
        <c:axId val="271131456"/>
        <c:axId val="263052488"/>
      </c:lineChart>
      <c:catAx>
        <c:axId val="27113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3052488"/>
        <c:crosses val="autoZero"/>
        <c:auto val="1"/>
        <c:lblAlgn val="ctr"/>
        <c:lblOffset val="100"/>
        <c:noMultiLvlLbl val="0"/>
      </c:catAx>
      <c:valAx>
        <c:axId val="263052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71131456"/>
        <c:crosses val="autoZero"/>
        <c:crossBetween val="between"/>
      </c:valAx>
      <c:valAx>
        <c:axId val="26305327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3054056"/>
        <c:crosses val="max"/>
        <c:crossBetween val="between"/>
      </c:valAx>
      <c:catAx>
        <c:axId val="263054056"/>
        <c:scaling>
          <c:orientation val="minMax"/>
        </c:scaling>
        <c:delete val="1"/>
        <c:axPos val="b"/>
        <c:numFmt formatCode="General" sourceLinked="1"/>
        <c:majorTickMark val="out"/>
        <c:minorTickMark val="none"/>
        <c:tickLblPos val="nextTo"/>
        <c:crossAx val="26305327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1C647B5-9B2B-42BD-BE44-02EC47748864}" type="datetimeFigureOut">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B13319A-C16A-4BB8-8BC1-A1120298834A}" type="slidenum">
              <a:rPr kumimoji="1" lang="ja-JP" altLang="en-US" smtClean="0"/>
              <a:t>‹#›</a:t>
            </a:fld>
            <a:endParaRPr kumimoji="1" lang="ja-JP" altLang="en-US"/>
          </a:p>
        </p:txBody>
      </p:sp>
    </p:spTree>
    <p:extLst>
      <p:ext uri="{BB962C8B-B14F-4D97-AF65-F5344CB8AC3E}">
        <p14:creationId xmlns:p14="http://schemas.microsoft.com/office/powerpoint/2010/main" val="3400201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C647B5-9B2B-42BD-BE44-02EC47748864}" type="datetimeFigureOut">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B13319A-C16A-4BB8-8BC1-A1120298834A}" type="slidenum">
              <a:rPr kumimoji="1" lang="ja-JP" altLang="en-US" smtClean="0"/>
              <a:t>‹#›</a:t>
            </a:fld>
            <a:endParaRPr kumimoji="1" lang="ja-JP" altLang="en-US"/>
          </a:p>
        </p:txBody>
      </p:sp>
    </p:spTree>
    <p:extLst>
      <p:ext uri="{BB962C8B-B14F-4D97-AF65-F5344CB8AC3E}">
        <p14:creationId xmlns:p14="http://schemas.microsoft.com/office/powerpoint/2010/main" val="298415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C647B5-9B2B-42BD-BE44-02EC47748864}" type="datetimeFigureOut">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B13319A-C16A-4BB8-8BC1-A1120298834A}" type="slidenum">
              <a:rPr kumimoji="1" lang="ja-JP" altLang="en-US" smtClean="0"/>
              <a:t>‹#›</a:t>
            </a:fld>
            <a:endParaRPr kumimoji="1" lang="ja-JP" altLang="en-US"/>
          </a:p>
        </p:txBody>
      </p:sp>
    </p:spTree>
    <p:extLst>
      <p:ext uri="{BB962C8B-B14F-4D97-AF65-F5344CB8AC3E}">
        <p14:creationId xmlns:p14="http://schemas.microsoft.com/office/powerpoint/2010/main" val="170716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C647B5-9B2B-42BD-BE44-02EC47748864}" type="datetimeFigureOut">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B13319A-C16A-4BB8-8BC1-A1120298834A}" type="slidenum">
              <a:rPr kumimoji="1" lang="ja-JP" altLang="en-US" smtClean="0"/>
              <a:t>‹#›</a:t>
            </a:fld>
            <a:endParaRPr kumimoji="1" lang="ja-JP" altLang="en-US"/>
          </a:p>
        </p:txBody>
      </p:sp>
    </p:spTree>
    <p:extLst>
      <p:ext uri="{BB962C8B-B14F-4D97-AF65-F5344CB8AC3E}">
        <p14:creationId xmlns:p14="http://schemas.microsoft.com/office/powerpoint/2010/main" val="370838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1C647B5-9B2B-42BD-BE44-02EC47748864}" type="datetimeFigureOut">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B13319A-C16A-4BB8-8BC1-A1120298834A}" type="slidenum">
              <a:rPr kumimoji="1" lang="ja-JP" altLang="en-US" smtClean="0"/>
              <a:t>‹#›</a:t>
            </a:fld>
            <a:endParaRPr kumimoji="1" lang="ja-JP" altLang="en-US"/>
          </a:p>
        </p:txBody>
      </p:sp>
    </p:spTree>
    <p:extLst>
      <p:ext uri="{BB962C8B-B14F-4D97-AF65-F5344CB8AC3E}">
        <p14:creationId xmlns:p14="http://schemas.microsoft.com/office/powerpoint/2010/main" val="23148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1C647B5-9B2B-42BD-BE44-02EC47748864}" type="datetimeFigureOut">
              <a:rPr kumimoji="1" lang="ja-JP" altLang="en-US" smtClean="0"/>
              <a:t>2020/10/5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B13319A-C16A-4BB8-8BC1-A1120298834A}" type="slidenum">
              <a:rPr kumimoji="1" lang="ja-JP" altLang="en-US" smtClean="0"/>
              <a:t>‹#›</a:t>
            </a:fld>
            <a:endParaRPr kumimoji="1" lang="ja-JP" altLang="en-US"/>
          </a:p>
        </p:txBody>
      </p:sp>
    </p:spTree>
    <p:extLst>
      <p:ext uri="{BB962C8B-B14F-4D97-AF65-F5344CB8AC3E}">
        <p14:creationId xmlns:p14="http://schemas.microsoft.com/office/powerpoint/2010/main" val="95248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1C647B5-9B2B-42BD-BE44-02EC47748864}" type="datetimeFigureOut">
              <a:rPr kumimoji="1" lang="ja-JP" altLang="en-US" smtClean="0"/>
              <a:t>2020/10/5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B13319A-C16A-4BB8-8BC1-A1120298834A}" type="slidenum">
              <a:rPr kumimoji="1" lang="ja-JP" altLang="en-US" smtClean="0"/>
              <a:t>‹#›</a:t>
            </a:fld>
            <a:endParaRPr kumimoji="1" lang="ja-JP" altLang="en-US"/>
          </a:p>
        </p:txBody>
      </p:sp>
    </p:spTree>
    <p:extLst>
      <p:ext uri="{BB962C8B-B14F-4D97-AF65-F5344CB8AC3E}">
        <p14:creationId xmlns:p14="http://schemas.microsoft.com/office/powerpoint/2010/main" val="31213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C647B5-9B2B-42BD-BE44-02EC47748864}" type="datetimeFigureOut">
              <a:rPr kumimoji="1" lang="ja-JP" altLang="en-US" smtClean="0"/>
              <a:t>2020/10/5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B13319A-C16A-4BB8-8BC1-A1120298834A}" type="slidenum">
              <a:rPr kumimoji="1" lang="ja-JP" altLang="en-US" smtClean="0"/>
              <a:t>‹#›</a:t>
            </a:fld>
            <a:endParaRPr kumimoji="1" lang="ja-JP" altLang="en-US"/>
          </a:p>
        </p:txBody>
      </p:sp>
    </p:spTree>
    <p:extLst>
      <p:ext uri="{BB962C8B-B14F-4D97-AF65-F5344CB8AC3E}">
        <p14:creationId xmlns:p14="http://schemas.microsoft.com/office/powerpoint/2010/main" val="368634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647B5-9B2B-42BD-BE44-02EC47748864}" type="datetimeFigureOut">
              <a:rPr kumimoji="1" lang="ja-JP" altLang="en-US" smtClean="0"/>
              <a:t>2020/10/5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B13319A-C16A-4BB8-8BC1-A1120298834A}" type="slidenum">
              <a:rPr kumimoji="1" lang="ja-JP" altLang="en-US" smtClean="0"/>
              <a:t>‹#›</a:t>
            </a:fld>
            <a:endParaRPr kumimoji="1" lang="ja-JP" altLang="en-US"/>
          </a:p>
        </p:txBody>
      </p:sp>
    </p:spTree>
    <p:extLst>
      <p:ext uri="{BB962C8B-B14F-4D97-AF65-F5344CB8AC3E}">
        <p14:creationId xmlns:p14="http://schemas.microsoft.com/office/powerpoint/2010/main" val="4051768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C647B5-9B2B-42BD-BE44-02EC47748864}" type="datetimeFigureOut">
              <a:rPr kumimoji="1" lang="ja-JP" altLang="en-US" smtClean="0"/>
              <a:t>2020/10/5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B13319A-C16A-4BB8-8BC1-A1120298834A}" type="slidenum">
              <a:rPr kumimoji="1" lang="ja-JP" altLang="en-US" smtClean="0"/>
              <a:t>‹#›</a:t>
            </a:fld>
            <a:endParaRPr kumimoji="1" lang="ja-JP" altLang="en-US"/>
          </a:p>
        </p:txBody>
      </p:sp>
    </p:spTree>
    <p:extLst>
      <p:ext uri="{BB962C8B-B14F-4D97-AF65-F5344CB8AC3E}">
        <p14:creationId xmlns:p14="http://schemas.microsoft.com/office/powerpoint/2010/main" val="337422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C647B5-9B2B-42BD-BE44-02EC47748864}" type="datetimeFigureOut">
              <a:rPr kumimoji="1" lang="ja-JP" altLang="en-US" smtClean="0"/>
              <a:t>2020/10/5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B13319A-C16A-4BB8-8BC1-A1120298834A}" type="slidenum">
              <a:rPr kumimoji="1" lang="ja-JP" altLang="en-US" smtClean="0"/>
              <a:t>‹#›</a:t>
            </a:fld>
            <a:endParaRPr kumimoji="1" lang="ja-JP" altLang="en-US"/>
          </a:p>
        </p:txBody>
      </p:sp>
    </p:spTree>
    <p:extLst>
      <p:ext uri="{BB962C8B-B14F-4D97-AF65-F5344CB8AC3E}">
        <p14:creationId xmlns:p14="http://schemas.microsoft.com/office/powerpoint/2010/main" val="3046297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647B5-9B2B-42BD-BE44-02EC47748864}" type="datetimeFigureOut">
              <a:rPr kumimoji="1" lang="ja-JP" altLang="en-US" smtClean="0"/>
              <a:t>2020/10/5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3319A-C16A-4BB8-8BC1-A1120298834A}" type="slidenum">
              <a:rPr kumimoji="1" lang="ja-JP" altLang="en-US" smtClean="0"/>
              <a:t>‹#›</a:t>
            </a:fld>
            <a:endParaRPr kumimoji="1" lang="ja-JP" altLang="en-US"/>
          </a:p>
        </p:txBody>
      </p:sp>
    </p:spTree>
    <p:extLst>
      <p:ext uri="{BB962C8B-B14F-4D97-AF65-F5344CB8AC3E}">
        <p14:creationId xmlns:p14="http://schemas.microsoft.com/office/powerpoint/2010/main" val="21104649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emf"/><Relationship Id="rId1" Type="http://schemas.openxmlformats.org/officeDocument/2006/relationships/slideLayout" Target="../slideLayouts/slideLayout1.xml"/><Relationship Id="rId4" Type="http://schemas.openxmlformats.org/officeDocument/2006/relationships/hyperlink" Target="http://room-deal.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28.emf"/><Relationship Id="rId4" Type="http://schemas.openxmlformats.org/officeDocument/2006/relationships/package" Target="../embeddings/Microsoft_Excel_Worksheet1.xlsx"/></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package" Target="../embeddings/Microsoft_Excel_Worksheet2.xlsx"/></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9">
            <a:extLst>
              <a:ext uri="{FF2B5EF4-FFF2-40B4-BE49-F238E27FC236}">
                <a16:creationId xmlns="" xmlns:a16="http://schemas.microsoft.com/office/drawing/2014/main" id="{114DFB69-7F19-4F9A-B7E4-F472C7800D27}"/>
              </a:ext>
            </a:extLst>
          </p:cNvPr>
          <p:cNvCxnSpPr>
            <a:cxnSpLocks noChangeShapeType="1"/>
          </p:cNvCxnSpPr>
          <p:nvPr/>
        </p:nvCxnSpPr>
        <p:spPr bwMode="auto">
          <a:xfrm rot="10800000" flipH="1">
            <a:off x="679451" y="3621088"/>
            <a:ext cx="879951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5" name="正方形/長方形 10">
            <a:extLst>
              <a:ext uri="{FF2B5EF4-FFF2-40B4-BE49-F238E27FC236}">
                <a16:creationId xmlns="" xmlns:a16="http://schemas.microsoft.com/office/drawing/2014/main" id="{AEE7B5F2-BB49-49EE-80EF-2D31474D914A}"/>
              </a:ext>
            </a:extLst>
          </p:cNvPr>
          <p:cNvSpPr>
            <a:spLocks noChangeArrowheads="1"/>
          </p:cNvSpPr>
          <p:nvPr/>
        </p:nvSpPr>
        <p:spPr bwMode="auto">
          <a:xfrm>
            <a:off x="2136776" y="3294063"/>
            <a:ext cx="752475" cy="715962"/>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lang="ja-JP" altLang="en-US" sz="1600"/>
          </a:p>
        </p:txBody>
      </p:sp>
      <p:sp>
        <p:nvSpPr>
          <p:cNvPr id="6" name="正方形/長方形 11">
            <a:extLst>
              <a:ext uri="{FF2B5EF4-FFF2-40B4-BE49-F238E27FC236}">
                <a16:creationId xmlns="" xmlns:a16="http://schemas.microsoft.com/office/drawing/2014/main" id="{BE351074-6D41-48F9-A66D-17161D150F34}"/>
              </a:ext>
            </a:extLst>
          </p:cNvPr>
          <p:cNvSpPr>
            <a:spLocks noChangeArrowheads="1"/>
          </p:cNvSpPr>
          <p:nvPr/>
        </p:nvSpPr>
        <p:spPr bwMode="auto">
          <a:xfrm>
            <a:off x="2000250" y="3709988"/>
            <a:ext cx="554038" cy="52705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lang="ja-JP" altLang="en-US" sz="1600"/>
          </a:p>
        </p:txBody>
      </p:sp>
      <p:sp>
        <p:nvSpPr>
          <p:cNvPr id="7" name="正方形/長方形 12">
            <a:extLst>
              <a:ext uri="{FF2B5EF4-FFF2-40B4-BE49-F238E27FC236}">
                <a16:creationId xmlns="" xmlns:a16="http://schemas.microsoft.com/office/drawing/2014/main" id="{335CCF97-0C95-4657-B2D6-CA99CD0C543B}"/>
              </a:ext>
            </a:extLst>
          </p:cNvPr>
          <p:cNvSpPr>
            <a:spLocks noChangeArrowheads="1"/>
          </p:cNvSpPr>
          <p:nvPr/>
        </p:nvSpPr>
        <p:spPr bwMode="auto">
          <a:xfrm>
            <a:off x="976313" y="3527426"/>
            <a:ext cx="309562" cy="295275"/>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lang="ja-JP" altLang="en-US" sz="1600"/>
          </a:p>
        </p:txBody>
      </p:sp>
      <p:sp>
        <p:nvSpPr>
          <p:cNvPr id="8" name="正方形/長方形 13">
            <a:extLst>
              <a:ext uri="{FF2B5EF4-FFF2-40B4-BE49-F238E27FC236}">
                <a16:creationId xmlns="" xmlns:a16="http://schemas.microsoft.com/office/drawing/2014/main" id="{ABD919D9-938E-43AC-9336-A8D5321FAB06}"/>
              </a:ext>
            </a:extLst>
          </p:cNvPr>
          <p:cNvSpPr>
            <a:spLocks noChangeArrowheads="1"/>
          </p:cNvSpPr>
          <p:nvPr/>
        </p:nvSpPr>
        <p:spPr bwMode="auto">
          <a:xfrm>
            <a:off x="1190626" y="3697288"/>
            <a:ext cx="233363" cy="22225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lang="ja-JP" altLang="en-US" sz="1600"/>
          </a:p>
        </p:txBody>
      </p:sp>
      <p:sp>
        <p:nvSpPr>
          <p:cNvPr id="9" name="正方形/長方形 14">
            <a:extLst>
              <a:ext uri="{FF2B5EF4-FFF2-40B4-BE49-F238E27FC236}">
                <a16:creationId xmlns="" xmlns:a16="http://schemas.microsoft.com/office/drawing/2014/main" id="{E3D55A8E-118C-4475-A827-943FC95459DE}"/>
              </a:ext>
            </a:extLst>
          </p:cNvPr>
          <p:cNvSpPr>
            <a:spLocks noChangeArrowheads="1"/>
          </p:cNvSpPr>
          <p:nvPr/>
        </p:nvSpPr>
        <p:spPr bwMode="auto">
          <a:xfrm>
            <a:off x="1506539" y="3052764"/>
            <a:ext cx="314325" cy="300037"/>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lang="ja-JP" altLang="en-US" sz="1600"/>
          </a:p>
        </p:txBody>
      </p:sp>
      <p:sp>
        <p:nvSpPr>
          <p:cNvPr id="10" name="テキスト ボックス 15">
            <a:extLst>
              <a:ext uri="{FF2B5EF4-FFF2-40B4-BE49-F238E27FC236}">
                <a16:creationId xmlns="" xmlns:a16="http://schemas.microsoft.com/office/drawing/2014/main" id="{E3A4DB66-010C-4D94-BE6B-2C58D263FFD2}"/>
              </a:ext>
            </a:extLst>
          </p:cNvPr>
          <p:cNvSpPr txBox="1">
            <a:spLocks noChangeArrowheads="1"/>
          </p:cNvSpPr>
          <p:nvPr/>
        </p:nvSpPr>
        <p:spPr bwMode="auto">
          <a:xfrm>
            <a:off x="2819401" y="3162301"/>
            <a:ext cx="671671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r" eaLnBrk="1" hangingPunct="1"/>
            <a:r>
              <a:rPr kumimoji="1" lang="en-US" altLang="ja-JP" sz="2400" dirty="0" smtClean="0">
                <a:latin typeface="メイリオ" panose="020B0604030504040204" pitchFamily="50" charset="-128"/>
                <a:ea typeface="メイリオ" panose="020B0604030504040204" pitchFamily="50" charset="-128"/>
              </a:rPr>
              <a:t>2020</a:t>
            </a:r>
            <a:r>
              <a:rPr kumimoji="1" lang="ja-JP" altLang="en-US" sz="2400" dirty="0" smtClean="0">
                <a:latin typeface="メイリオ" panose="020B0604030504040204" pitchFamily="50" charset="-128"/>
                <a:ea typeface="メイリオ" panose="020B0604030504040204" pitchFamily="50" charset="-128"/>
              </a:rPr>
              <a:t>年</a:t>
            </a:r>
            <a:r>
              <a:rPr kumimoji="1" lang="en-US" altLang="ja-JP" sz="2400" dirty="0" smtClean="0">
                <a:latin typeface="メイリオ" panose="020B0604030504040204" pitchFamily="50" charset="-128"/>
                <a:ea typeface="メイリオ" panose="020B0604030504040204" pitchFamily="50" charset="-128"/>
              </a:rPr>
              <a:t>9</a:t>
            </a:r>
            <a:r>
              <a:rPr kumimoji="1" lang="ja-JP" altLang="en-US" sz="2400" dirty="0" smtClean="0">
                <a:latin typeface="メイリオ" panose="020B0604030504040204" pitchFamily="50" charset="-128"/>
                <a:ea typeface="メイリオ" panose="020B0604030504040204" pitchFamily="50" charset="-128"/>
              </a:rPr>
              <a:t>月</a:t>
            </a:r>
            <a:r>
              <a:rPr kumimoji="1" lang="ja-JP" altLang="en-US" sz="2400" dirty="0">
                <a:latin typeface="メイリオ" panose="020B0604030504040204" pitchFamily="50" charset="-128"/>
                <a:ea typeface="メイリオ" panose="020B0604030504040204" pitchFamily="50" charset="-128"/>
              </a:rPr>
              <a:t>　</a:t>
            </a:r>
            <a:r>
              <a:rPr kumimoji="1" lang="en-US" altLang="en-US" sz="2400" dirty="0" smtClean="0">
                <a:latin typeface="メイリオ" panose="020B0604030504040204" pitchFamily="50" charset="-128"/>
                <a:ea typeface="メイリオ" panose="020B0604030504040204" pitchFamily="50" charset="-128"/>
              </a:rPr>
              <a:t>定例レポート</a:t>
            </a:r>
            <a:r>
              <a:rPr kumimoji="1" lang="ja-JP" altLang="en-US" sz="2400" b="0" dirty="0">
                <a:latin typeface="メイリオ" panose="020B0604030504040204" pitchFamily="50" charset="-128"/>
                <a:ea typeface="メイリオ" panose="020B0604030504040204" pitchFamily="50" charset="-128"/>
              </a:rPr>
              <a:t/>
            </a:r>
            <a:br>
              <a:rPr kumimoji="1" lang="ja-JP" altLang="en-US" sz="2400" b="0" dirty="0">
                <a:latin typeface="メイリオ" panose="020B0604030504040204" pitchFamily="50" charset="-128"/>
                <a:ea typeface="メイリオ" panose="020B0604030504040204" pitchFamily="50" charset="-128"/>
              </a:rPr>
            </a:br>
            <a:endParaRPr kumimoji="1" lang="en-US" altLang="ja-JP" sz="2400" b="0" dirty="0">
              <a:latin typeface="メイリオ" panose="020B0604030504040204" pitchFamily="50" charset="-128"/>
              <a:ea typeface="メイリオ" panose="020B0604030504040204" pitchFamily="50" charset="-128"/>
            </a:endParaRPr>
          </a:p>
        </p:txBody>
      </p:sp>
      <p:sp>
        <p:nvSpPr>
          <p:cNvPr id="11" name="テキスト ボックス 15">
            <a:extLst>
              <a:ext uri="{FF2B5EF4-FFF2-40B4-BE49-F238E27FC236}">
                <a16:creationId xmlns="" xmlns:a16="http://schemas.microsoft.com/office/drawing/2014/main" id="{51D0D1D0-C2B5-4DFB-8A2D-4D370A1627F4}"/>
              </a:ext>
            </a:extLst>
          </p:cNvPr>
          <p:cNvSpPr txBox="1">
            <a:spLocks noChangeArrowheads="1"/>
          </p:cNvSpPr>
          <p:nvPr/>
        </p:nvSpPr>
        <p:spPr bwMode="auto">
          <a:xfrm>
            <a:off x="2960689" y="3654426"/>
            <a:ext cx="65182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r" eaLnBrk="1" hangingPunct="1"/>
            <a:r>
              <a:rPr kumimoji="1" lang="ja-JP" altLang="en-US" b="0">
                <a:latin typeface="メイリオ" panose="020B0604030504040204" pitchFamily="50" charset="-128"/>
                <a:ea typeface="メイリオ" panose="020B0604030504040204" pitchFamily="50" charset="-128"/>
              </a:rPr>
              <a:t>株式会社</a:t>
            </a:r>
            <a:r>
              <a:rPr kumimoji="1" lang="en-US" altLang="ja-JP" b="0">
                <a:latin typeface="メイリオ" panose="020B0604030504040204" pitchFamily="50" charset="-128"/>
                <a:ea typeface="メイリオ" panose="020B0604030504040204" pitchFamily="50" charset="-128"/>
              </a:rPr>
              <a:t>FGH</a:t>
            </a:r>
            <a:r>
              <a:rPr kumimoji="1" lang="ja-JP" altLang="en-US" b="0">
                <a:latin typeface="メイリオ" panose="020B0604030504040204" pitchFamily="50" charset="-128"/>
                <a:ea typeface="メイリオ" panose="020B0604030504040204" pitchFamily="50" charset="-128"/>
              </a:rPr>
              <a:t>様</a:t>
            </a:r>
          </a:p>
        </p:txBody>
      </p:sp>
      <p:pic>
        <p:nvPicPr>
          <p:cNvPr id="12" name="図 1">
            <a:extLst>
              <a:ext uri="{FF2B5EF4-FFF2-40B4-BE49-F238E27FC236}">
                <a16:creationId xmlns="" xmlns:a16="http://schemas.microsoft.com/office/drawing/2014/main" id="{BEF98258-278D-4257-93AA-20DE48F3DE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2435" y="6429376"/>
            <a:ext cx="15017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494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
            <a:extLst>
              <a:ext uri="{FF2B5EF4-FFF2-40B4-BE49-F238E27FC236}">
                <a16:creationId xmlns="" xmlns:a16="http://schemas.microsoft.com/office/drawing/2014/main" id="{F351988A-E7B2-429C-815B-A1BEBCD4EC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 xmlns:a16="http://schemas.microsoft.com/office/drawing/2014/main"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2" name="テキスト ボックス 5">
            <a:extLst>
              <a:ext uri="{FF2B5EF4-FFF2-40B4-BE49-F238E27FC236}">
                <a16:creationId xmlns="" xmlns:a16="http://schemas.microsoft.com/office/drawing/2014/main" id="{510F3818-2FBD-4748-AE4D-F2EBFA135C59}"/>
              </a:ext>
            </a:extLst>
          </p:cNvPr>
          <p:cNvSpPr txBox="1">
            <a:spLocks noChangeArrowheads="1"/>
          </p:cNvSpPr>
          <p:nvPr/>
        </p:nvSpPr>
        <p:spPr bwMode="auto">
          <a:xfrm>
            <a:off x="352108" y="775170"/>
            <a:ext cx="460089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en-US" altLang="ja-JP" sz="2400" u="sng" dirty="0">
                <a:latin typeface="メイリオ" panose="020B0604030504040204" pitchFamily="50" charset="-128"/>
                <a:ea typeface="メイリオ" panose="020B0604030504040204" pitchFamily="50" charset="-128"/>
              </a:rPr>
              <a:t>【</a:t>
            </a:r>
            <a:r>
              <a:rPr lang="ja-JP" altLang="en-US" sz="2400" u="sng" dirty="0">
                <a:latin typeface="メイリオ" panose="020B0604030504040204" pitchFamily="50" charset="-128"/>
                <a:ea typeface="メイリオ" panose="020B0604030504040204" pitchFamily="50" charset="-128"/>
              </a:rPr>
              <a:t>新規ユーザー</a:t>
            </a:r>
            <a:r>
              <a:rPr lang="en-US" altLang="ja-JP" sz="2400" u="sng" dirty="0">
                <a:latin typeface="メイリオ" panose="020B0604030504040204" pitchFamily="50" charset="-128"/>
                <a:ea typeface="メイリオ" panose="020B0604030504040204" pitchFamily="50" charset="-128"/>
              </a:rPr>
              <a:t>×</a:t>
            </a:r>
            <a:r>
              <a:rPr lang="ja-JP" altLang="en-US" sz="2400" u="sng" dirty="0">
                <a:latin typeface="メイリオ" panose="020B0604030504040204" pitchFamily="50" charset="-128"/>
                <a:ea typeface="メイリオ" panose="020B0604030504040204" pitchFamily="50" charset="-128"/>
              </a:rPr>
              <a:t>リピータ</a:t>
            </a:r>
            <a:r>
              <a:rPr lang="ja-JP" altLang="en-US" sz="2400" i="1" u="sng" dirty="0">
                <a:latin typeface="メイリオ" panose="020B0604030504040204" pitchFamily="50" charset="-128"/>
                <a:ea typeface="メイリオ" panose="020B0604030504040204" pitchFamily="50" charset="-128"/>
              </a:rPr>
              <a:t>ー</a:t>
            </a:r>
            <a:r>
              <a:rPr lang="en-US" altLang="ja-JP" sz="2400" u="sng" dirty="0">
                <a:latin typeface="メイリオ" panose="020B0604030504040204" pitchFamily="50" charset="-128"/>
                <a:ea typeface="メイリオ" panose="020B0604030504040204" pitchFamily="50" charset="-128"/>
              </a:rPr>
              <a:t>】</a:t>
            </a:r>
            <a:endParaRPr lang="ja-JP" altLang="en-US" sz="2400" u="sng" dirty="0">
              <a:latin typeface="メイリオ" panose="020B0604030504040204" pitchFamily="50" charset="-128"/>
              <a:ea typeface="メイリオ" panose="020B0604030504040204" pitchFamily="50" charset="-128"/>
            </a:endParaRPr>
          </a:p>
        </p:txBody>
      </p:sp>
      <p:sp>
        <p:nvSpPr>
          <p:cNvPr id="24" name="角丸四角形 1">
            <a:extLst>
              <a:ext uri="{FF2B5EF4-FFF2-40B4-BE49-F238E27FC236}">
                <a16:creationId xmlns="" xmlns:a16="http://schemas.microsoft.com/office/drawing/2014/main"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 xmlns:a16="http://schemas.microsoft.com/office/drawing/2014/main" id="{CA504E7A-7902-49EF-9D44-F171817914F9}"/>
              </a:ext>
            </a:extLst>
          </p:cNvPr>
          <p:cNvSpPr txBox="1">
            <a:spLocks noChangeArrowheads="1"/>
          </p:cNvSpPr>
          <p:nvPr/>
        </p:nvSpPr>
        <p:spPr bwMode="auto">
          <a:xfrm>
            <a:off x="452439" y="195263"/>
            <a:ext cx="5626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r>
              <a:rPr lang="en-US" altLang="ja-JP" sz="2400" b="0" dirty="0" smtClean="0">
                <a:solidFill>
                  <a:schemeClr val="bg1"/>
                </a:solidFill>
                <a:latin typeface="メイリオ" panose="020B0604030504040204" pitchFamily="50" charset="-128"/>
                <a:ea typeface="メイリオ" panose="020B0604030504040204" pitchFamily="50" charset="-128"/>
              </a:rPr>
              <a:t>10</a:t>
            </a:r>
            <a:endParaRPr lang="ja-JP" altLang="en-US" sz="2400" b="0"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5">
            <a:extLst>
              <a:ext uri="{FF2B5EF4-FFF2-40B4-BE49-F238E27FC236}">
                <a16:creationId xmlns="" xmlns:a16="http://schemas.microsoft.com/office/drawing/2014/main" id="{A49601B5-A8F9-4729-B475-57F779B04741}"/>
              </a:ext>
            </a:extLst>
          </p:cNvPr>
          <p:cNvSpPr txBox="1">
            <a:spLocks noChangeArrowheads="1"/>
          </p:cNvSpPr>
          <p:nvPr/>
        </p:nvSpPr>
        <p:spPr bwMode="auto">
          <a:xfrm>
            <a:off x="1015048" y="188596"/>
            <a:ext cx="831564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r>
              <a:rPr lang="ja-JP" altLang="en-US" sz="2400" b="0" dirty="0">
                <a:latin typeface="メイリオ" panose="020B0604030504040204" pitchFamily="50" charset="-128"/>
                <a:ea typeface="メイリオ" panose="020B0604030504040204" pitchFamily="50" charset="-128"/>
              </a:rPr>
              <a:t>パフォーマンスレポート</a:t>
            </a:r>
          </a:p>
        </p:txBody>
      </p:sp>
      <p:sp>
        <p:nvSpPr>
          <p:cNvPr id="9" name="正方形/長方形 8">
            <a:extLst>
              <a:ext uri="{FF2B5EF4-FFF2-40B4-BE49-F238E27FC236}">
                <a16:creationId xmlns="" xmlns:a16="http://schemas.microsoft.com/office/drawing/2014/main" id="{972A17B6-29A7-4005-95BC-2172206D18AB}"/>
              </a:ext>
            </a:extLst>
          </p:cNvPr>
          <p:cNvSpPr/>
          <p:nvPr/>
        </p:nvSpPr>
        <p:spPr>
          <a:xfrm>
            <a:off x="364987" y="3854888"/>
            <a:ext cx="9176819" cy="276732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63" dirty="0">
                <a:solidFill>
                  <a:schemeClr val="tx1"/>
                </a:solidFill>
                <a:latin typeface="HG丸ｺﾞｼｯｸM-PRO" panose="020F0600000000000000" pitchFamily="50" charset="-128"/>
                <a:ea typeface="HG丸ｺﾞｼｯｸM-PRO" panose="020F0600000000000000" pitchFamily="50" charset="-128"/>
              </a:rPr>
              <a:t>新規ユーザー　　</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4,840</a:t>
            </a:r>
            <a:r>
              <a:rPr lang="ja-JP" altLang="en-US" sz="1463" dirty="0">
                <a:solidFill>
                  <a:schemeClr val="tx1"/>
                </a:solidFill>
                <a:latin typeface="HG丸ｺﾞｼｯｸM-PRO" panose="020F0600000000000000" pitchFamily="50" charset="-128"/>
                <a:ea typeface="HG丸ｺﾞｼｯｸM-PRO" panose="020F0600000000000000" pitchFamily="50" charset="-128"/>
              </a:rPr>
              <a:t>　　　前月対比</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dirty="0" smtClean="0">
                <a:solidFill>
                  <a:srgbClr val="0000FF"/>
                </a:solidFill>
                <a:latin typeface="HG丸ｺﾞｼｯｸM-PRO" panose="020F0600000000000000" pitchFamily="50" charset="-128"/>
                <a:ea typeface="HG丸ｺﾞｼｯｸM-PRO" panose="020F0600000000000000" pitchFamily="50" charset="-128"/>
              </a:rPr>
              <a:t>+3.3</a:t>
            </a:r>
            <a:r>
              <a:rPr lang="ja-JP" altLang="en-US" sz="1463"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1463" dirty="0">
                <a:solidFill>
                  <a:schemeClr val="tx1"/>
                </a:solidFill>
                <a:latin typeface="HG丸ｺﾞｼｯｸM-PRO" panose="020F0600000000000000" pitchFamily="50" charset="-128"/>
                <a:ea typeface="HG丸ｺﾞｼｯｸM-PRO" panose="020F0600000000000000" pitchFamily="50" charset="-128"/>
              </a:rPr>
              <a:t>　　</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　　 　　前年</a:t>
            </a:r>
            <a:r>
              <a:rPr lang="ja-JP" altLang="en-US" sz="1463" dirty="0">
                <a:solidFill>
                  <a:schemeClr val="tx1"/>
                </a:solidFill>
                <a:latin typeface="HG丸ｺﾞｼｯｸM-PRO" panose="020F0600000000000000" pitchFamily="50" charset="-128"/>
                <a:ea typeface="HG丸ｺﾞｼｯｸM-PRO" panose="020F0600000000000000" pitchFamily="50" charset="-128"/>
              </a:rPr>
              <a:t>対比</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dirty="0" smtClean="0">
                <a:solidFill>
                  <a:srgbClr val="0000FF"/>
                </a:solidFill>
                <a:latin typeface="HG丸ｺﾞｼｯｸM-PRO" panose="020F0600000000000000" pitchFamily="50" charset="-128"/>
                <a:ea typeface="HG丸ｺﾞｼｯｸM-PRO" panose="020F0600000000000000" pitchFamily="50" charset="-128"/>
              </a:rPr>
              <a:t>+87.2</a:t>
            </a:r>
            <a:r>
              <a:rPr lang="ja-JP" altLang="en-US" sz="1463"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63" dirty="0">
              <a:solidFill>
                <a:srgbClr val="0000FF"/>
              </a:solidFill>
              <a:latin typeface="HG丸ｺﾞｼｯｸM-PRO" panose="020F0600000000000000" pitchFamily="50" charset="-128"/>
              <a:ea typeface="HG丸ｺﾞｼｯｸM-PRO" panose="020F0600000000000000" pitchFamily="50" charset="-128"/>
            </a:endParaRPr>
          </a:p>
          <a:p>
            <a:r>
              <a:rPr lang="ja-JP" altLang="en-US" sz="1463" dirty="0">
                <a:solidFill>
                  <a:schemeClr val="tx1"/>
                </a:solidFill>
                <a:latin typeface="HG丸ｺﾞｼｯｸM-PRO" panose="020F0600000000000000" pitchFamily="50" charset="-128"/>
                <a:ea typeface="HG丸ｺﾞｼｯｸM-PRO" panose="020F0600000000000000" pitchFamily="50" charset="-128"/>
              </a:rPr>
              <a:t>リピーター　　　</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1,469 </a:t>
            </a:r>
            <a:r>
              <a:rPr lang="ja-JP" altLang="en-US" sz="1463" dirty="0">
                <a:solidFill>
                  <a:schemeClr val="tx1"/>
                </a:solidFill>
                <a:latin typeface="HG丸ｺﾞｼｯｸM-PRO" panose="020F0600000000000000" pitchFamily="50" charset="-128"/>
                <a:ea typeface="HG丸ｺﾞｼｯｸM-PRO" panose="020F0600000000000000" pitchFamily="50" charset="-128"/>
              </a:rPr>
              <a:t>　　</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  前月</a:t>
            </a:r>
            <a:r>
              <a:rPr lang="ja-JP" altLang="en-US" sz="1463" dirty="0">
                <a:solidFill>
                  <a:schemeClr val="tx1"/>
                </a:solidFill>
                <a:latin typeface="HG丸ｺﾞｼｯｸM-PRO" panose="020F0600000000000000" pitchFamily="50" charset="-128"/>
                <a:ea typeface="HG丸ｺﾞｼｯｸM-PRO" panose="020F0600000000000000" pitchFamily="50" charset="-128"/>
              </a:rPr>
              <a:t>対比</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dirty="0" smtClean="0">
                <a:solidFill>
                  <a:srgbClr val="0000FF"/>
                </a:solidFill>
                <a:latin typeface="HG丸ｺﾞｼｯｸM-PRO" panose="020F0600000000000000" pitchFamily="50" charset="-128"/>
                <a:ea typeface="HG丸ｺﾞｼｯｸM-PRO" panose="020F0600000000000000" pitchFamily="50" charset="-128"/>
              </a:rPr>
              <a:t>+2.2</a:t>
            </a:r>
            <a:r>
              <a:rPr lang="ja-JP" altLang="en-US" sz="1463"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1463" dirty="0">
                <a:solidFill>
                  <a:schemeClr val="tx1"/>
                </a:solidFill>
                <a:latin typeface="HG丸ｺﾞｼｯｸM-PRO" panose="020F0600000000000000" pitchFamily="50" charset="-128"/>
                <a:ea typeface="HG丸ｺﾞｼｯｸM-PRO" panose="020F0600000000000000" pitchFamily="50" charset="-128"/>
              </a:rPr>
              <a:t>　　  </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　     　前年</a:t>
            </a:r>
            <a:r>
              <a:rPr lang="ja-JP" altLang="en-US" sz="1463" dirty="0">
                <a:solidFill>
                  <a:schemeClr val="tx1"/>
                </a:solidFill>
                <a:latin typeface="HG丸ｺﾞｼｯｸM-PRO" panose="020F0600000000000000" pitchFamily="50" charset="-128"/>
                <a:ea typeface="HG丸ｺﾞｼｯｸM-PRO" panose="020F0600000000000000" pitchFamily="50" charset="-128"/>
              </a:rPr>
              <a:t>対比</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dirty="0" smtClean="0">
                <a:solidFill>
                  <a:srgbClr val="0000FF"/>
                </a:solidFill>
                <a:latin typeface="HG丸ｺﾞｼｯｸM-PRO" panose="020F0600000000000000" pitchFamily="50" charset="-128"/>
                <a:ea typeface="HG丸ｺﾞｼｯｸM-PRO" panose="020F0600000000000000" pitchFamily="50" charset="-128"/>
              </a:rPr>
              <a:t>+33.7</a:t>
            </a:r>
            <a:r>
              <a:rPr lang="ja-JP" altLang="en-US" sz="1463"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63" dirty="0">
              <a:solidFill>
                <a:srgbClr val="0000FF"/>
              </a:solidFill>
              <a:latin typeface="HG丸ｺﾞｼｯｸM-PRO" panose="020F0600000000000000" pitchFamily="50" charset="-128"/>
              <a:ea typeface="HG丸ｺﾞｼｯｸM-PRO" panose="020F0600000000000000" pitchFamily="50" charset="-128"/>
            </a:endParaRPr>
          </a:p>
          <a:p>
            <a:endParaRPr lang="en-US" altLang="ja-JP" sz="1463"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前年対比で新規ユーザー</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+87.2</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％、リピーターは</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+33.7</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％で、新規ユーザー、リピーターともにプラス。</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前月対比</a:t>
            </a:r>
            <a:r>
              <a:rPr lang="ja-JP" altLang="en-US" sz="1300" dirty="0">
                <a:solidFill>
                  <a:schemeClr val="tx1"/>
                </a:solidFill>
                <a:latin typeface="HG丸ｺﾞｼｯｸM-PRO" panose="020F0600000000000000" pitchFamily="50" charset="-128"/>
                <a:ea typeface="HG丸ｺﾞｼｯｸM-PRO" panose="020F0600000000000000" pitchFamily="50" charset="-128"/>
              </a:rPr>
              <a:t>は</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新規ユーザーは</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+3.3</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％、リピーターは</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+2.2</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％で、新規ユーザー、リピーターともにマイナス。</a:t>
            </a:r>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→スマートフォン</a:t>
            </a:r>
            <a:r>
              <a:rPr lang="ja-JP" altLang="en-US" sz="1300" dirty="0">
                <a:solidFill>
                  <a:schemeClr val="tx1"/>
                </a:solidFill>
                <a:latin typeface="HG丸ｺﾞｼｯｸM-PRO" panose="020F0600000000000000" pitchFamily="50" charset="-128"/>
                <a:ea typeface="HG丸ｺﾞｼｯｸM-PRO" panose="020F0600000000000000" pitchFamily="50" charset="-128"/>
              </a:rPr>
              <a:t>の訪問数</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が前年対比で</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6</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+71.2</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7</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+50.5</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8</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+82.6</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300" dirty="0">
                <a:solidFill>
                  <a:srgbClr val="FF0000"/>
                </a:solidFill>
                <a:latin typeface="HG丸ｺﾞｼｯｸM-PRO" panose="020F0600000000000000" pitchFamily="50" charset="-128"/>
                <a:ea typeface="HG丸ｺﾞｼｯｸM-PRO" panose="020F0600000000000000" pitchFamily="50" charset="-128"/>
              </a:rPr>
              <a:t> </a:t>
            </a:r>
            <a:r>
              <a:rPr lang="en-US" altLang="ja-JP" sz="1300" dirty="0" smtClean="0">
                <a:solidFill>
                  <a:srgbClr val="FF0000"/>
                </a:solidFill>
                <a:latin typeface="HG丸ｺﾞｼｯｸM-PRO" panose="020F0600000000000000" pitchFamily="50" charset="-128"/>
                <a:ea typeface="HG丸ｺﾞｼｯｸM-PRO" panose="020F0600000000000000" pitchFamily="50" charset="-128"/>
              </a:rPr>
              <a:t>9</a:t>
            </a:r>
            <a:r>
              <a:rPr lang="ja-JP" altLang="en-US" sz="1300" dirty="0" smtClean="0">
                <a:solidFill>
                  <a:srgbClr val="FF0000"/>
                </a:solidFill>
                <a:latin typeface="HG丸ｺﾞｼｯｸM-PRO" panose="020F0600000000000000" pitchFamily="50" charset="-128"/>
                <a:ea typeface="HG丸ｺﾞｼｯｸM-PRO" panose="020F0600000000000000" pitchFamily="50" charset="-128"/>
              </a:rPr>
              <a:t>月</a:t>
            </a:r>
            <a:r>
              <a:rPr lang="en-US" altLang="ja-JP" sz="1300" dirty="0" smtClean="0">
                <a:solidFill>
                  <a:srgbClr val="FF0000"/>
                </a:solidFill>
                <a:latin typeface="HG丸ｺﾞｼｯｸM-PRO" panose="020F0600000000000000" pitchFamily="50" charset="-128"/>
                <a:ea typeface="HG丸ｺﾞｼｯｸM-PRO" panose="020F0600000000000000" pitchFamily="50" charset="-128"/>
              </a:rPr>
              <a:t>+63.4</a:t>
            </a:r>
            <a:r>
              <a:rPr lang="ja-JP" altLang="en-US" sz="13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とプラス。</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PC</a:t>
            </a:r>
            <a:r>
              <a:rPr lang="ja-JP" altLang="en-US" sz="1300" dirty="0">
                <a:solidFill>
                  <a:schemeClr val="tx1"/>
                </a:solidFill>
                <a:latin typeface="HG丸ｺﾞｼｯｸM-PRO" panose="020F0600000000000000" pitchFamily="50" charset="-128"/>
                <a:ea typeface="HG丸ｺﾞｼｯｸM-PRO" panose="020F0600000000000000" pitchFamily="50" charset="-128"/>
              </a:rPr>
              <a:t>の</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訪問数</a:t>
            </a:r>
            <a:r>
              <a:rPr lang="ja-JP" altLang="en-US" sz="1300" dirty="0">
                <a:solidFill>
                  <a:schemeClr val="tx1"/>
                </a:solidFill>
                <a:latin typeface="HG丸ｺﾞｼｯｸM-PRO" panose="020F0600000000000000" pitchFamily="50" charset="-128"/>
                <a:ea typeface="HG丸ｺﾞｼｯｸM-PRO" panose="020F0600000000000000" pitchFamily="50" charset="-128"/>
              </a:rPr>
              <a:t>は前年</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対比</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6</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+22.0</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7</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+7.3</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8</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+54.4</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300" dirty="0">
                <a:solidFill>
                  <a:schemeClr val="tx1"/>
                </a:solidFill>
                <a:latin typeface="HG丸ｺﾞｼｯｸM-PRO" panose="020F0600000000000000" pitchFamily="50" charset="-128"/>
                <a:ea typeface="HG丸ｺﾞｼｯｸM-PRO" panose="020F0600000000000000" pitchFamily="50" charset="-128"/>
              </a:rPr>
              <a:t> </a:t>
            </a:r>
            <a:r>
              <a:rPr lang="en-US" altLang="ja-JP" sz="1300" dirty="0" smtClean="0">
                <a:solidFill>
                  <a:srgbClr val="FF0000"/>
                </a:solidFill>
                <a:latin typeface="HG丸ｺﾞｼｯｸM-PRO" panose="020F0600000000000000" pitchFamily="50" charset="-128"/>
                <a:ea typeface="HG丸ｺﾞｼｯｸM-PRO" panose="020F0600000000000000" pitchFamily="50" charset="-128"/>
              </a:rPr>
              <a:t>9</a:t>
            </a:r>
            <a:r>
              <a:rPr lang="ja-JP" altLang="en-US" sz="1300" dirty="0" smtClean="0">
                <a:solidFill>
                  <a:srgbClr val="FF0000"/>
                </a:solidFill>
                <a:latin typeface="HG丸ｺﾞｼｯｸM-PRO" panose="020F0600000000000000" pitchFamily="50" charset="-128"/>
                <a:ea typeface="HG丸ｺﾞｼｯｸM-PRO" panose="020F0600000000000000" pitchFamily="50" charset="-128"/>
              </a:rPr>
              <a:t>月</a:t>
            </a:r>
            <a:r>
              <a:rPr lang="en-US" altLang="ja-JP" sz="1300" dirty="0" smtClean="0">
                <a:solidFill>
                  <a:srgbClr val="FF0000"/>
                </a:solidFill>
                <a:latin typeface="HG丸ｺﾞｼｯｸM-PRO" panose="020F0600000000000000" pitchFamily="50" charset="-128"/>
                <a:ea typeface="HG丸ｺﾞｼｯｸM-PRO" panose="020F0600000000000000" pitchFamily="50" charset="-128"/>
              </a:rPr>
              <a:t>+84.5</a:t>
            </a:r>
            <a:r>
              <a:rPr lang="ja-JP" altLang="en-US" sz="13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とプラス。</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→リピーター</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の</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CV</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数は</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27CV</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で前年対比プラス、新規ユーザーは</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46CV</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で前年対比プラス。 </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前月対比は次ページ</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a:t>
            </a:r>
          </a:p>
          <a:p>
            <a:endParaRPr lang="en-US" altLang="ja-JP" sz="13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b="1" dirty="0" smtClean="0">
                <a:solidFill>
                  <a:schemeClr val="tx1"/>
                </a:solidFill>
                <a:latin typeface="HG丸ｺﾞｼｯｸM-PRO" panose="020F0600000000000000" pitchFamily="50" charset="-128"/>
                <a:ea typeface="HG丸ｺﾞｼｯｸM-PRO" panose="020F0600000000000000" pitchFamily="50" charset="-128"/>
              </a:rPr>
              <a:t>スマートフォン</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の訪問数が前月に続き、前年対比で大きく増加している傾向が続いている。</a:t>
            </a:r>
            <a:endParaRPr lang="en-US" altLang="ja-JP" sz="13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新規ユーザー数も前年対比で</a:t>
            </a:r>
            <a:r>
              <a:rPr lang="en-US" altLang="ja-JP" sz="1300" b="1" dirty="0" smtClean="0">
                <a:solidFill>
                  <a:srgbClr val="FF0000"/>
                </a:solidFill>
                <a:latin typeface="HG丸ｺﾞｼｯｸM-PRO" panose="020F0600000000000000" pitchFamily="50" charset="-128"/>
                <a:ea typeface="HG丸ｺﾞｼｯｸM-PRO" panose="020F0600000000000000" pitchFamily="50" charset="-128"/>
              </a:rPr>
              <a:t>+87</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％と増加している。</a:t>
            </a:r>
            <a:r>
              <a:rPr lang="en-US" altLang="ja-JP" sz="1300" b="1" dirty="0">
                <a:solidFill>
                  <a:srgbClr val="FF0000"/>
                </a:solidFill>
                <a:latin typeface="HG丸ｺﾞｼｯｸM-PRO" panose="020F0600000000000000" pitchFamily="50" charset="-128"/>
                <a:ea typeface="HG丸ｺﾞｼｯｸM-PRO" panose="020F0600000000000000" pitchFamily="50" charset="-128"/>
              </a:rPr>
              <a:t>10</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月より「</a:t>
            </a:r>
            <a:r>
              <a:rPr lang="en-US" altLang="ja-JP" sz="1300" b="1" dirty="0">
                <a:solidFill>
                  <a:srgbClr val="FF0000"/>
                </a:solidFill>
                <a:latin typeface="HG丸ｺﾞｼｯｸM-PRO" panose="020F0600000000000000" pitchFamily="50" charset="-128"/>
                <a:ea typeface="HG丸ｺﾞｼｯｸM-PRO" panose="020F0600000000000000" pitchFamily="50" charset="-128"/>
              </a:rPr>
              <a:t> /management/ </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」へのリスティング広告を実施する</a:t>
            </a:r>
            <a:endParaRPr lang="en-US" altLang="ja-JP" sz="13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300" b="1" dirty="0">
                <a:solidFill>
                  <a:srgbClr val="FF0000"/>
                </a:solidFill>
                <a:latin typeface="HG丸ｺﾞｼｯｸM-PRO" panose="020F0600000000000000" pitchFamily="50" charset="-128"/>
                <a:ea typeface="HG丸ｺﾞｼｯｸM-PRO" panose="020F0600000000000000" pitchFamily="50" charset="-128"/>
              </a:rPr>
              <a:t>予定</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なので、更に新規ユーザーが増加し、</a:t>
            </a:r>
            <a:r>
              <a:rPr lang="en-US" altLang="ja-JP" sz="1300" b="1" dirty="0" smtClean="0">
                <a:solidFill>
                  <a:srgbClr val="FF0000"/>
                </a:solidFill>
                <a:latin typeface="HG丸ｺﾞｼｯｸM-PRO" panose="020F0600000000000000" pitchFamily="50" charset="-128"/>
                <a:ea typeface="HG丸ｺﾞｼｯｸM-PRO" panose="020F0600000000000000" pitchFamily="50" charset="-128"/>
              </a:rPr>
              <a:t>CV</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数も増加する想定となっている。</a:t>
            </a:r>
            <a:endParaRPr lang="en-US" altLang="ja-JP" sz="1300" b="1" dirty="0" smtClean="0">
              <a:solidFill>
                <a:srgbClr val="FF0000"/>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a:stretch>
            <a:fillRect/>
          </a:stretch>
        </p:blipFill>
        <p:spPr>
          <a:xfrm>
            <a:off x="0" y="1089066"/>
            <a:ext cx="9906000" cy="2710260"/>
          </a:xfrm>
          <a:prstGeom prst="rect">
            <a:avLst/>
          </a:prstGeom>
        </p:spPr>
      </p:pic>
    </p:spTree>
    <p:extLst>
      <p:ext uri="{BB962C8B-B14F-4D97-AF65-F5344CB8AC3E}">
        <p14:creationId xmlns:p14="http://schemas.microsoft.com/office/powerpoint/2010/main" val="191360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
            <a:extLst>
              <a:ext uri="{FF2B5EF4-FFF2-40B4-BE49-F238E27FC236}">
                <a16:creationId xmlns="" xmlns:a16="http://schemas.microsoft.com/office/drawing/2014/main" id="{F351988A-E7B2-429C-815B-A1BEBCD4EC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 xmlns:a16="http://schemas.microsoft.com/office/drawing/2014/main"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2" name="テキスト ボックス 5">
            <a:extLst>
              <a:ext uri="{FF2B5EF4-FFF2-40B4-BE49-F238E27FC236}">
                <a16:creationId xmlns="" xmlns:a16="http://schemas.microsoft.com/office/drawing/2014/main" id="{510F3818-2FBD-4748-AE4D-F2EBFA135C59}"/>
              </a:ext>
            </a:extLst>
          </p:cNvPr>
          <p:cNvSpPr txBox="1">
            <a:spLocks noChangeArrowheads="1"/>
          </p:cNvSpPr>
          <p:nvPr/>
        </p:nvSpPr>
        <p:spPr bwMode="auto">
          <a:xfrm>
            <a:off x="352108" y="775170"/>
            <a:ext cx="519004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en-US" altLang="ja-JP" sz="2400" u="sng" dirty="0">
                <a:latin typeface="メイリオ" panose="020B0604030504040204" pitchFamily="50" charset="-128"/>
                <a:ea typeface="メイリオ" panose="020B0604030504040204" pitchFamily="50" charset="-128"/>
              </a:rPr>
              <a:t>【</a:t>
            </a:r>
            <a:r>
              <a:rPr lang="ja-JP" altLang="en-US" sz="2400" u="sng" dirty="0">
                <a:latin typeface="メイリオ" panose="020B0604030504040204" pitchFamily="50" charset="-128"/>
                <a:ea typeface="メイリオ" panose="020B0604030504040204" pitchFamily="50" charset="-128"/>
              </a:rPr>
              <a:t>新規ユーザーとリピーター</a:t>
            </a:r>
            <a:r>
              <a:rPr lang="en-US" altLang="ja-JP" sz="2400" u="sng" dirty="0">
                <a:latin typeface="メイリオ" panose="020B0604030504040204" pitchFamily="50" charset="-128"/>
                <a:ea typeface="メイリオ" panose="020B0604030504040204" pitchFamily="50" charset="-128"/>
              </a:rPr>
              <a:t>】</a:t>
            </a:r>
            <a:endParaRPr lang="ja-JP" altLang="en-US" sz="2400" u="sng" dirty="0">
              <a:latin typeface="メイリオ" panose="020B0604030504040204" pitchFamily="50" charset="-128"/>
              <a:ea typeface="メイリオ" panose="020B0604030504040204" pitchFamily="50" charset="-128"/>
            </a:endParaRPr>
          </a:p>
        </p:txBody>
      </p:sp>
      <p:sp>
        <p:nvSpPr>
          <p:cNvPr id="24" name="角丸四角形 1">
            <a:extLst>
              <a:ext uri="{FF2B5EF4-FFF2-40B4-BE49-F238E27FC236}">
                <a16:creationId xmlns="" xmlns:a16="http://schemas.microsoft.com/office/drawing/2014/main"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 xmlns:a16="http://schemas.microsoft.com/office/drawing/2014/main" id="{CA504E7A-7902-49EF-9D44-F171817914F9}"/>
              </a:ext>
            </a:extLst>
          </p:cNvPr>
          <p:cNvSpPr txBox="1">
            <a:spLocks noChangeArrowheads="1"/>
          </p:cNvSpPr>
          <p:nvPr/>
        </p:nvSpPr>
        <p:spPr bwMode="auto">
          <a:xfrm>
            <a:off x="419577" y="188597"/>
            <a:ext cx="5626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r>
              <a:rPr lang="en-US" altLang="ja-JP" sz="2400" b="0" dirty="0" smtClean="0">
                <a:solidFill>
                  <a:schemeClr val="bg1"/>
                </a:solidFill>
                <a:latin typeface="メイリオ" panose="020B0604030504040204" pitchFamily="50" charset="-128"/>
                <a:ea typeface="メイリオ" panose="020B0604030504040204" pitchFamily="50" charset="-128"/>
              </a:rPr>
              <a:t>11</a:t>
            </a:r>
            <a:endParaRPr lang="ja-JP" altLang="en-US" sz="2400" b="0"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5">
            <a:extLst>
              <a:ext uri="{FF2B5EF4-FFF2-40B4-BE49-F238E27FC236}">
                <a16:creationId xmlns="" xmlns:a16="http://schemas.microsoft.com/office/drawing/2014/main" id="{A49601B5-A8F9-4729-B475-57F779B04741}"/>
              </a:ext>
            </a:extLst>
          </p:cNvPr>
          <p:cNvSpPr txBox="1">
            <a:spLocks noChangeArrowheads="1"/>
          </p:cNvSpPr>
          <p:nvPr/>
        </p:nvSpPr>
        <p:spPr bwMode="auto">
          <a:xfrm>
            <a:off x="1015048" y="188596"/>
            <a:ext cx="831564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r>
              <a:rPr lang="ja-JP" altLang="en-US" sz="2400" b="0" dirty="0">
                <a:latin typeface="メイリオ" panose="020B0604030504040204" pitchFamily="50" charset="-128"/>
                <a:ea typeface="メイリオ" panose="020B0604030504040204" pitchFamily="50" charset="-128"/>
              </a:rPr>
              <a:t>パフォーマンスレポート</a:t>
            </a:r>
          </a:p>
        </p:txBody>
      </p:sp>
      <p:sp>
        <p:nvSpPr>
          <p:cNvPr id="10" name="正方形/長方形 9">
            <a:extLst>
              <a:ext uri="{FF2B5EF4-FFF2-40B4-BE49-F238E27FC236}">
                <a16:creationId xmlns="" xmlns:a16="http://schemas.microsoft.com/office/drawing/2014/main" id="{0F6F9F3E-7C6C-43FF-916F-0494567F08E7}"/>
              </a:ext>
            </a:extLst>
          </p:cNvPr>
          <p:cNvSpPr/>
          <p:nvPr/>
        </p:nvSpPr>
        <p:spPr>
          <a:xfrm>
            <a:off x="459352" y="3493129"/>
            <a:ext cx="8970837" cy="1195195"/>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60" dirty="0" smtClean="0">
                <a:solidFill>
                  <a:schemeClr val="tx1"/>
                </a:solidFill>
                <a:latin typeface="HG丸ｺﾞｼｯｸM-PRO" panose="020F0600000000000000" pitchFamily="50" charset="-128"/>
                <a:ea typeface="HG丸ｺﾞｼｯｸM-PRO" panose="020F0600000000000000" pitchFamily="50" charset="-128"/>
              </a:rPr>
              <a:t>リピーターは前月対比で</a:t>
            </a:r>
            <a:r>
              <a:rPr lang="en-US" altLang="ja-JP" sz="1460" dirty="0" smtClean="0">
                <a:solidFill>
                  <a:srgbClr val="FF0000"/>
                </a:solidFill>
                <a:latin typeface="HG丸ｺﾞｼｯｸM-PRO" panose="020F0600000000000000" pitchFamily="50" charset="-128"/>
                <a:ea typeface="HG丸ｺﾞｼｯｸM-PRO" panose="020F0600000000000000" pitchFamily="50" charset="-128"/>
              </a:rPr>
              <a:t>CV</a:t>
            </a:r>
            <a:r>
              <a:rPr lang="ja-JP" altLang="en-US" sz="1460" dirty="0" smtClean="0">
                <a:solidFill>
                  <a:srgbClr val="FF0000"/>
                </a:solidFill>
                <a:latin typeface="HG丸ｺﾞｼｯｸM-PRO" panose="020F0600000000000000" pitchFamily="50" charset="-128"/>
                <a:ea typeface="HG丸ｺﾞｼｯｸM-PRO" panose="020F0600000000000000" pitchFamily="50" charset="-128"/>
              </a:rPr>
              <a:t>数</a:t>
            </a:r>
            <a:r>
              <a:rPr lang="en-US" altLang="ja-JP" sz="1460" dirty="0">
                <a:solidFill>
                  <a:srgbClr val="FF0000"/>
                </a:solidFill>
                <a:latin typeface="HG丸ｺﾞｼｯｸM-PRO" panose="020F0600000000000000" pitchFamily="50" charset="-128"/>
                <a:ea typeface="HG丸ｺﾞｼｯｸM-PRO" panose="020F0600000000000000" pitchFamily="50" charset="-128"/>
              </a:rPr>
              <a:t>18</a:t>
            </a:r>
            <a:r>
              <a:rPr lang="ja-JP" altLang="en-US" sz="1460" dirty="0">
                <a:solidFill>
                  <a:srgbClr val="FF0000"/>
                </a:solidFill>
                <a:latin typeface="HG丸ｺﾞｼｯｸM-PRO" panose="020F0600000000000000" pitchFamily="50" charset="-128"/>
                <a:ea typeface="HG丸ｺﾞｼｯｸM-PRO" panose="020F0600000000000000" pitchFamily="50" charset="-128"/>
              </a:rPr>
              <a:t>件</a:t>
            </a:r>
            <a:r>
              <a:rPr lang="ja-JP" altLang="en-US" sz="1460" dirty="0" smtClean="0">
                <a:solidFill>
                  <a:srgbClr val="FF0000"/>
                </a:solidFill>
                <a:latin typeface="HG丸ｺﾞｼｯｸM-PRO" panose="020F0600000000000000" pitchFamily="50" charset="-128"/>
                <a:ea typeface="HG丸ｺﾞｼｯｸM-PRO" panose="020F0600000000000000" pitchFamily="50" charset="-128"/>
              </a:rPr>
              <a:t>⇒</a:t>
            </a:r>
            <a:r>
              <a:rPr lang="en-US" altLang="ja-JP" sz="1460" dirty="0" smtClean="0">
                <a:solidFill>
                  <a:srgbClr val="FF0000"/>
                </a:solidFill>
                <a:latin typeface="HG丸ｺﾞｼｯｸM-PRO" panose="020F0600000000000000" pitchFamily="50" charset="-128"/>
                <a:ea typeface="HG丸ｺﾞｼｯｸM-PRO" panose="020F0600000000000000" pitchFamily="50" charset="-128"/>
              </a:rPr>
              <a:t>27</a:t>
            </a:r>
            <a:r>
              <a:rPr lang="ja-JP" altLang="en-US" sz="1460" dirty="0" smtClean="0">
                <a:solidFill>
                  <a:srgbClr val="FF0000"/>
                </a:solidFill>
                <a:latin typeface="HG丸ｺﾞｼｯｸM-PRO" panose="020F0600000000000000" pitchFamily="50" charset="-128"/>
                <a:ea typeface="HG丸ｺﾞｼｯｸM-PRO" panose="020F0600000000000000" pitchFamily="50" charset="-128"/>
              </a:rPr>
              <a:t>件とプラス</a:t>
            </a:r>
            <a:r>
              <a:rPr lang="ja-JP" altLang="en-US" sz="146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46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46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460" dirty="0" smtClean="0">
                <a:solidFill>
                  <a:schemeClr val="tx1"/>
                </a:solidFill>
                <a:latin typeface="HG丸ｺﾞｼｯｸM-PRO" panose="020F0600000000000000" pitchFamily="50" charset="-128"/>
                <a:ea typeface="HG丸ｺﾞｼｯｸM-PRO" panose="020F0600000000000000" pitchFamily="50" charset="-128"/>
              </a:rPr>
              <a:t>前月対比で訪問数プラス、</a:t>
            </a:r>
            <a:r>
              <a:rPr lang="en-US" altLang="ja-JP" sz="1460" dirty="0" smtClean="0">
                <a:solidFill>
                  <a:schemeClr val="tx1"/>
                </a:solidFill>
                <a:latin typeface="HG丸ｺﾞｼｯｸM-PRO" panose="020F0600000000000000" pitchFamily="50" charset="-128"/>
                <a:ea typeface="HG丸ｺﾞｼｯｸM-PRO" panose="020F0600000000000000" pitchFamily="50" charset="-128"/>
              </a:rPr>
              <a:t>CVR</a:t>
            </a:r>
            <a:r>
              <a:rPr lang="ja-JP" altLang="en-US" sz="1460"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460" dirty="0">
                <a:solidFill>
                  <a:schemeClr val="tx1"/>
                </a:solidFill>
                <a:latin typeface="HG丸ｺﾞｼｯｸM-PRO" panose="020F0600000000000000" pitchFamily="50" charset="-128"/>
                <a:ea typeface="HG丸ｺﾞｼｯｸM-PRO" panose="020F0600000000000000" pitchFamily="50" charset="-128"/>
              </a:rPr>
              <a:t>1.25</a:t>
            </a:r>
            <a:r>
              <a:rPr lang="ja-JP" altLang="en-US" sz="146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0" dirty="0" smtClean="0">
                <a:solidFill>
                  <a:schemeClr val="tx1"/>
                </a:solidFill>
                <a:latin typeface="HG丸ｺﾞｼｯｸM-PRO" panose="020F0600000000000000" pitchFamily="50" charset="-128"/>
                <a:ea typeface="HG丸ｺﾞｼｯｸM-PRO" panose="020F0600000000000000" pitchFamily="50" charset="-128"/>
              </a:rPr>
              <a:t>1.85</a:t>
            </a:r>
            <a:r>
              <a:rPr lang="ja-JP" altLang="en-US" sz="1460" dirty="0" smtClean="0">
                <a:solidFill>
                  <a:schemeClr val="tx1"/>
                </a:solidFill>
                <a:latin typeface="HG丸ｺﾞｼｯｸM-PRO" panose="020F0600000000000000" pitchFamily="50" charset="-128"/>
                <a:ea typeface="HG丸ｺﾞｼｯｸM-PRO" panose="020F0600000000000000" pitchFamily="50" charset="-128"/>
              </a:rPr>
              <a:t>％とプラス</a:t>
            </a:r>
            <a:r>
              <a:rPr lang="en-US" altLang="ja-JP" sz="1460" dirty="0" smtClean="0">
                <a:solidFill>
                  <a:schemeClr val="tx1"/>
                </a:solidFill>
                <a:latin typeface="HG丸ｺﾞｼｯｸM-PRO" panose="020F0600000000000000" pitchFamily="50" charset="-128"/>
                <a:ea typeface="HG丸ｺﾞｼｯｸM-PRO" panose="020F0600000000000000" pitchFamily="50" charset="-128"/>
              </a:rPr>
              <a:t>)</a:t>
            </a:r>
          </a:p>
          <a:p>
            <a:r>
              <a:rPr lang="ja-JP" altLang="en-US" sz="1460" dirty="0" smtClean="0">
                <a:solidFill>
                  <a:schemeClr val="tx1"/>
                </a:solidFill>
                <a:latin typeface="HG丸ｺﾞｼｯｸM-PRO" panose="020F0600000000000000" pitchFamily="50" charset="-128"/>
                <a:ea typeface="HG丸ｺﾞｼｯｸM-PRO" panose="020F0600000000000000" pitchFamily="50" charset="-128"/>
              </a:rPr>
              <a:t>新規ユーザーは前月対比で</a:t>
            </a:r>
            <a:r>
              <a:rPr lang="en-US" altLang="ja-JP" sz="1460" dirty="0" smtClean="0">
                <a:solidFill>
                  <a:srgbClr val="FF0000"/>
                </a:solidFill>
                <a:latin typeface="HG丸ｺﾞｼｯｸM-PRO" panose="020F0600000000000000" pitchFamily="50" charset="-128"/>
                <a:ea typeface="HG丸ｺﾞｼｯｸM-PRO" panose="020F0600000000000000" pitchFamily="50" charset="-128"/>
              </a:rPr>
              <a:t>CV</a:t>
            </a:r>
            <a:r>
              <a:rPr lang="ja-JP" altLang="en-US" sz="1460" dirty="0" smtClean="0">
                <a:solidFill>
                  <a:srgbClr val="FF0000"/>
                </a:solidFill>
                <a:latin typeface="HG丸ｺﾞｼｯｸM-PRO" panose="020F0600000000000000" pitchFamily="50" charset="-128"/>
                <a:ea typeface="HG丸ｺﾞｼｯｸM-PRO" panose="020F0600000000000000" pitchFamily="50" charset="-128"/>
              </a:rPr>
              <a:t>数</a:t>
            </a:r>
            <a:r>
              <a:rPr lang="en-US" altLang="ja-JP" sz="1460" dirty="0">
                <a:solidFill>
                  <a:srgbClr val="FF0000"/>
                </a:solidFill>
                <a:latin typeface="HG丸ｺﾞｼｯｸM-PRO" panose="020F0600000000000000" pitchFamily="50" charset="-128"/>
                <a:ea typeface="HG丸ｺﾞｼｯｸM-PRO" panose="020F0600000000000000" pitchFamily="50" charset="-128"/>
              </a:rPr>
              <a:t>57</a:t>
            </a:r>
            <a:r>
              <a:rPr lang="ja-JP" altLang="en-US" sz="1460" dirty="0">
                <a:solidFill>
                  <a:srgbClr val="FF0000"/>
                </a:solidFill>
                <a:latin typeface="HG丸ｺﾞｼｯｸM-PRO" panose="020F0600000000000000" pitchFamily="50" charset="-128"/>
                <a:ea typeface="HG丸ｺﾞｼｯｸM-PRO" panose="020F0600000000000000" pitchFamily="50" charset="-128"/>
              </a:rPr>
              <a:t>件</a:t>
            </a:r>
            <a:r>
              <a:rPr lang="ja-JP" altLang="en-US" sz="1460" dirty="0" smtClean="0">
                <a:solidFill>
                  <a:srgbClr val="FF0000"/>
                </a:solidFill>
                <a:latin typeface="HG丸ｺﾞｼｯｸM-PRO" panose="020F0600000000000000" pitchFamily="50" charset="-128"/>
                <a:ea typeface="HG丸ｺﾞｼｯｸM-PRO" panose="020F0600000000000000" pitchFamily="50" charset="-128"/>
              </a:rPr>
              <a:t>⇒</a:t>
            </a:r>
            <a:r>
              <a:rPr lang="en-US" altLang="ja-JP" sz="1460" dirty="0" smtClean="0">
                <a:solidFill>
                  <a:srgbClr val="FF0000"/>
                </a:solidFill>
                <a:latin typeface="HG丸ｺﾞｼｯｸM-PRO" panose="020F0600000000000000" pitchFamily="50" charset="-128"/>
                <a:ea typeface="HG丸ｺﾞｼｯｸM-PRO" panose="020F0600000000000000" pitchFamily="50" charset="-128"/>
              </a:rPr>
              <a:t>46</a:t>
            </a:r>
            <a:r>
              <a:rPr lang="ja-JP" altLang="en-US" sz="1460" dirty="0" smtClean="0">
                <a:solidFill>
                  <a:srgbClr val="FF0000"/>
                </a:solidFill>
                <a:latin typeface="HG丸ｺﾞｼｯｸM-PRO" panose="020F0600000000000000" pitchFamily="50" charset="-128"/>
                <a:ea typeface="HG丸ｺﾞｼｯｸM-PRO" panose="020F0600000000000000" pitchFamily="50" charset="-128"/>
              </a:rPr>
              <a:t>件とマイナス</a:t>
            </a:r>
            <a:r>
              <a:rPr lang="ja-JP" altLang="en-US" sz="146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46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46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460" dirty="0" smtClean="0">
                <a:solidFill>
                  <a:schemeClr val="tx1"/>
                </a:solidFill>
                <a:latin typeface="HG丸ｺﾞｼｯｸM-PRO" panose="020F0600000000000000" pitchFamily="50" charset="-128"/>
                <a:ea typeface="HG丸ｺﾞｼｯｸM-PRO" panose="020F0600000000000000" pitchFamily="50" charset="-128"/>
              </a:rPr>
              <a:t>前月対比で訪問数は増加、</a:t>
            </a:r>
            <a:r>
              <a:rPr lang="en-US" altLang="ja-JP" sz="1460" dirty="0" smtClean="0">
                <a:solidFill>
                  <a:schemeClr val="tx1"/>
                </a:solidFill>
                <a:latin typeface="HG丸ｺﾞｼｯｸM-PRO" panose="020F0600000000000000" pitchFamily="50" charset="-128"/>
                <a:ea typeface="HG丸ｺﾞｼｯｸM-PRO" panose="020F0600000000000000" pitchFamily="50" charset="-128"/>
              </a:rPr>
              <a:t>CVR</a:t>
            </a:r>
            <a:r>
              <a:rPr lang="ja-JP" altLang="en-US" sz="1460"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460" dirty="0">
                <a:solidFill>
                  <a:schemeClr val="tx1"/>
                </a:solidFill>
                <a:latin typeface="HG丸ｺﾞｼｯｸM-PRO" panose="020F0600000000000000" pitchFamily="50" charset="-128"/>
                <a:ea typeface="HG丸ｺﾞｼｯｸM-PRO" panose="020F0600000000000000" pitchFamily="50" charset="-128"/>
              </a:rPr>
              <a:t>1.2</a:t>
            </a:r>
            <a:r>
              <a:rPr lang="ja-JP" altLang="en-US" sz="1460" dirty="0">
                <a:solidFill>
                  <a:schemeClr val="tx1"/>
                </a:solidFill>
                <a:latin typeface="HG丸ｺﾞｼｯｸM-PRO" panose="020F0600000000000000" pitchFamily="50" charset="-128"/>
                <a:ea typeface="HG丸ｺﾞｼｯｸM-PRO" panose="020F0600000000000000" pitchFamily="50" charset="-128"/>
              </a:rPr>
              <a:t>％ </a:t>
            </a:r>
            <a:r>
              <a:rPr lang="ja-JP" altLang="en-US" sz="146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0" dirty="0" smtClean="0">
                <a:solidFill>
                  <a:schemeClr val="tx1"/>
                </a:solidFill>
                <a:latin typeface="HG丸ｺﾞｼｯｸM-PRO" panose="020F0600000000000000" pitchFamily="50" charset="-128"/>
                <a:ea typeface="HG丸ｺﾞｼｯｸM-PRO" panose="020F0600000000000000" pitchFamily="50" charset="-128"/>
              </a:rPr>
              <a:t>0.9</a:t>
            </a:r>
            <a:r>
              <a:rPr lang="ja-JP" altLang="en-US" sz="1460" dirty="0" smtClean="0">
                <a:solidFill>
                  <a:schemeClr val="tx1"/>
                </a:solidFill>
                <a:latin typeface="HG丸ｺﾞｼｯｸM-PRO" panose="020F0600000000000000" pitchFamily="50" charset="-128"/>
                <a:ea typeface="HG丸ｺﾞｼｯｸM-PRO" panose="020F0600000000000000" pitchFamily="50" charset="-128"/>
              </a:rPr>
              <a:t>％と低下</a:t>
            </a:r>
            <a:r>
              <a:rPr lang="en-US" altLang="ja-JP" sz="1460" dirty="0" smtClean="0">
                <a:solidFill>
                  <a:schemeClr val="tx1"/>
                </a:solidFill>
                <a:latin typeface="HG丸ｺﾞｼｯｸM-PRO" panose="020F0600000000000000" pitchFamily="50" charset="-128"/>
                <a:ea typeface="HG丸ｺﾞｼｯｸM-PRO" panose="020F0600000000000000" pitchFamily="50" charset="-128"/>
              </a:rPr>
              <a:t>)</a:t>
            </a:r>
          </a:p>
        </p:txBody>
      </p:sp>
      <p:pic>
        <p:nvPicPr>
          <p:cNvPr id="4" name="図 3"/>
          <p:cNvPicPr>
            <a:picLocks noChangeAspect="1"/>
          </p:cNvPicPr>
          <p:nvPr/>
        </p:nvPicPr>
        <p:blipFill>
          <a:blip r:embed="rId3"/>
          <a:stretch>
            <a:fillRect/>
          </a:stretch>
        </p:blipFill>
        <p:spPr>
          <a:xfrm>
            <a:off x="118634" y="1429122"/>
            <a:ext cx="9652271" cy="1871719"/>
          </a:xfrm>
          <a:prstGeom prst="rect">
            <a:avLst/>
          </a:prstGeom>
        </p:spPr>
      </p:pic>
    </p:spTree>
    <p:extLst>
      <p:ext uri="{BB962C8B-B14F-4D97-AF65-F5344CB8AC3E}">
        <p14:creationId xmlns:p14="http://schemas.microsoft.com/office/powerpoint/2010/main" val="3074909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
            <a:extLst>
              <a:ext uri="{FF2B5EF4-FFF2-40B4-BE49-F238E27FC236}">
                <a16:creationId xmlns="" xmlns:a16="http://schemas.microsoft.com/office/drawing/2014/main" id="{F351988A-E7B2-429C-815B-A1BEBCD4EC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 xmlns:a16="http://schemas.microsoft.com/office/drawing/2014/main"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4" name="角丸四角形 1">
            <a:extLst>
              <a:ext uri="{FF2B5EF4-FFF2-40B4-BE49-F238E27FC236}">
                <a16:creationId xmlns="" xmlns:a16="http://schemas.microsoft.com/office/drawing/2014/main"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 xmlns:a16="http://schemas.microsoft.com/office/drawing/2014/main" id="{CA504E7A-7902-49EF-9D44-F171817914F9}"/>
              </a:ext>
            </a:extLst>
          </p:cNvPr>
          <p:cNvSpPr txBox="1">
            <a:spLocks noChangeArrowheads="1"/>
          </p:cNvSpPr>
          <p:nvPr/>
        </p:nvSpPr>
        <p:spPr bwMode="auto">
          <a:xfrm>
            <a:off x="419577" y="188597"/>
            <a:ext cx="5626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r>
              <a:rPr lang="en-US" altLang="ja-JP" sz="2400" b="0" dirty="0" smtClean="0">
                <a:solidFill>
                  <a:schemeClr val="bg1"/>
                </a:solidFill>
                <a:latin typeface="メイリオ" panose="020B0604030504040204" pitchFamily="50" charset="-128"/>
                <a:ea typeface="メイリオ" panose="020B0604030504040204" pitchFamily="50" charset="-128"/>
              </a:rPr>
              <a:t>12</a:t>
            </a:r>
            <a:endParaRPr lang="ja-JP" altLang="en-US" sz="2400" b="0"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5">
            <a:extLst>
              <a:ext uri="{FF2B5EF4-FFF2-40B4-BE49-F238E27FC236}">
                <a16:creationId xmlns="" xmlns:a16="http://schemas.microsoft.com/office/drawing/2014/main" id="{A49601B5-A8F9-4729-B475-57F779B04741}"/>
              </a:ext>
            </a:extLst>
          </p:cNvPr>
          <p:cNvSpPr txBox="1">
            <a:spLocks noChangeArrowheads="1"/>
          </p:cNvSpPr>
          <p:nvPr/>
        </p:nvSpPr>
        <p:spPr bwMode="auto">
          <a:xfrm>
            <a:off x="1015048" y="188596"/>
            <a:ext cx="831564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r>
              <a:rPr lang="ja-JP" altLang="en-US" sz="2400" b="0" dirty="0" smtClean="0">
                <a:latin typeface="メイリオ" panose="020B0604030504040204" pitchFamily="50" charset="-128"/>
                <a:ea typeface="メイリオ" panose="020B0604030504040204" pitchFamily="50" charset="-128"/>
              </a:rPr>
              <a:t>トピックス</a:t>
            </a:r>
            <a:endParaRPr lang="ja-JP" altLang="en-US" sz="2400" b="0" dirty="0">
              <a:latin typeface="メイリオ" panose="020B0604030504040204" pitchFamily="50" charset="-128"/>
              <a:ea typeface="メイリオ" panose="020B0604030504040204" pitchFamily="50" charset="-128"/>
            </a:endParaRPr>
          </a:p>
        </p:txBody>
      </p:sp>
      <p:sp>
        <p:nvSpPr>
          <p:cNvPr id="12" name="テキスト ボックス 5">
            <a:extLst>
              <a:ext uri="{FF2B5EF4-FFF2-40B4-BE49-F238E27FC236}">
                <a16:creationId xmlns="" xmlns:a16="http://schemas.microsoft.com/office/drawing/2014/main" id="{510F3818-2FBD-4748-AE4D-F2EBFA135C59}"/>
              </a:ext>
            </a:extLst>
          </p:cNvPr>
          <p:cNvSpPr txBox="1">
            <a:spLocks noChangeArrowheads="1"/>
          </p:cNvSpPr>
          <p:nvPr/>
        </p:nvSpPr>
        <p:spPr bwMode="auto">
          <a:xfrm>
            <a:off x="419577" y="1431767"/>
            <a:ext cx="9242743"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en-US" altLang="ja-JP" sz="1600" b="0" dirty="0">
                <a:latin typeface="メイリオ" panose="020B0604030504040204" pitchFamily="50" charset="-128"/>
                <a:ea typeface="メイリオ" panose="020B0604030504040204" pitchFamily="50" charset="-128"/>
              </a:rPr>
              <a:t>Revelry</a:t>
            </a:r>
            <a:r>
              <a:rPr lang="ja-JP" altLang="en-US" sz="1600" b="0" dirty="0">
                <a:latin typeface="メイリオ" panose="020B0604030504040204" pitchFamily="50" charset="-128"/>
                <a:ea typeface="メイリオ" panose="020B0604030504040204" pitchFamily="50" charset="-128"/>
              </a:rPr>
              <a:t>（リヴェルリー）というウェディングドレスを販売する</a:t>
            </a:r>
            <a:r>
              <a:rPr lang="en-US" altLang="ja-JP" sz="1600" b="0" dirty="0">
                <a:latin typeface="メイリオ" panose="020B0604030504040204" pitchFamily="50" charset="-128"/>
                <a:ea typeface="メイリオ" panose="020B0604030504040204" pitchFamily="50" charset="-128"/>
              </a:rPr>
              <a:t>EC</a:t>
            </a:r>
            <a:r>
              <a:rPr lang="ja-JP" altLang="en-US" sz="1600" b="0" dirty="0">
                <a:latin typeface="メイリオ" panose="020B0604030504040204" pitchFamily="50" charset="-128"/>
                <a:ea typeface="メイリオ" panose="020B0604030504040204" pitchFamily="50" charset="-128"/>
              </a:rPr>
              <a:t>サイトで、</a:t>
            </a:r>
          </a:p>
          <a:p>
            <a:r>
              <a:rPr lang="ja-JP" altLang="en-US" sz="1600" b="0" dirty="0">
                <a:latin typeface="メイリオ" panose="020B0604030504040204" pitchFamily="50" charset="-128"/>
                <a:ea typeface="メイリオ" panose="020B0604030504040204" pitchFamily="50" charset="-128"/>
              </a:rPr>
              <a:t>サイトリニューアル時に表示速度の改善にも積極的に取り組んだ。</a:t>
            </a:r>
          </a:p>
          <a:p>
            <a:endParaRPr lang="ja-JP" altLang="en-US" sz="1600" b="0" dirty="0">
              <a:latin typeface="メイリオ" panose="020B0604030504040204" pitchFamily="50" charset="-128"/>
              <a:ea typeface="メイリオ" panose="020B0604030504040204" pitchFamily="50" charset="-128"/>
            </a:endParaRPr>
          </a:p>
          <a:p>
            <a:r>
              <a:rPr lang="ja-JP" altLang="en-US" sz="1600" b="0" dirty="0">
                <a:latin typeface="メイリオ" panose="020B0604030504040204" pitchFamily="50" charset="-128"/>
                <a:ea typeface="メイリオ" panose="020B0604030504040204" pitchFamily="50" charset="-128"/>
              </a:rPr>
              <a:t>サイト全体の平均読み込み時間は、リニューアル前は約</a:t>
            </a:r>
            <a:r>
              <a:rPr lang="en-US" altLang="ja-JP" sz="1600" b="0" dirty="0">
                <a:latin typeface="メイリオ" panose="020B0604030504040204" pitchFamily="50" charset="-128"/>
                <a:ea typeface="メイリオ" panose="020B0604030504040204" pitchFamily="50" charset="-128"/>
              </a:rPr>
              <a:t>7</a:t>
            </a:r>
            <a:r>
              <a:rPr lang="ja-JP" altLang="en-US" sz="1600" b="0" dirty="0">
                <a:latin typeface="メイリオ" panose="020B0604030504040204" pitchFamily="50" charset="-128"/>
                <a:ea typeface="メイリオ" panose="020B0604030504040204" pitchFamily="50" charset="-128"/>
              </a:rPr>
              <a:t>秒だったのが</a:t>
            </a:r>
          </a:p>
          <a:p>
            <a:r>
              <a:rPr lang="ja-JP" altLang="en-US" sz="1600" b="0" dirty="0">
                <a:latin typeface="メイリオ" panose="020B0604030504040204" pitchFamily="50" charset="-128"/>
                <a:ea typeface="メイリオ" panose="020B0604030504040204" pitchFamily="50" charset="-128"/>
              </a:rPr>
              <a:t>リニューアル後は約</a:t>
            </a:r>
            <a:r>
              <a:rPr lang="en-US" altLang="ja-JP" sz="1600" b="0" dirty="0">
                <a:latin typeface="メイリオ" panose="020B0604030504040204" pitchFamily="50" charset="-128"/>
                <a:ea typeface="メイリオ" panose="020B0604030504040204" pitchFamily="50" charset="-128"/>
              </a:rPr>
              <a:t>4</a:t>
            </a:r>
            <a:r>
              <a:rPr lang="ja-JP" altLang="en-US" sz="1600" b="0" dirty="0">
                <a:latin typeface="メイリオ" panose="020B0604030504040204" pitchFamily="50" charset="-128"/>
                <a:ea typeface="メイリオ" panose="020B0604030504040204" pitchFamily="50" charset="-128"/>
              </a:rPr>
              <a:t>秒にまで縮まった。</a:t>
            </a:r>
          </a:p>
          <a:p>
            <a:r>
              <a:rPr lang="ja-JP" altLang="en-US" sz="1600" b="0" dirty="0">
                <a:latin typeface="メイリオ" panose="020B0604030504040204" pitchFamily="50" charset="-128"/>
                <a:ea typeface="メイリオ" panose="020B0604030504040204" pitchFamily="50" charset="-128"/>
              </a:rPr>
              <a:t>カテゴリページの表示にいたっては、以前は</a:t>
            </a:r>
            <a:r>
              <a:rPr lang="en-US" altLang="ja-JP" sz="1600" b="0" dirty="0">
                <a:latin typeface="メイリオ" panose="020B0604030504040204" pitchFamily="50" charset="-128"/>
                <a:ea typeface="メイリオ" panose="020B0604030504040204" pitchFamily="50" charset="-128"/>
              </a:rPr>
              <a:t>12</a:t>
            </a:r>
            <a:r>
              <a:rPr lang="ja-JP" altLang="en-US" sz="1600" b="0" dirty="0">
                <a:latin typeface="メイリオ" panose="020B0604030504040204" pitchFamily="50" charset="-128"/>
                <a:ea typeface="メイリオ" panose="020B0604030504040204" pitchFamily="50" charset="-128"/>
              </a:rPr>
              <a:t>秒かかっていたが、</a:t>
            </a:r>
          </a:p>
          <a:p>
            <a:r>
              <a:rPr lang="ja-JP" altLang="en-US" sz="1600" b="0" dirty="0">
                <a:latin typeface="メイリオ" panose="020B0604030504040204" pitchFamily="50" charset="-128"/>
                <a:ea typeface="メイリオ" panose="020B0604030504040204" pitchFamily="50" charset="-128"/>
              </a:rPr>
              <a:t>現在は</a:t>
            </a:r>
            <a:r>
              <a:rPr lang="en-US" altLang="ja-JP" sz="1600" b="0" dirty="0">
                <a:latin typeface="メイリオ" panose="020B0604030504040204" pitchFamily="50" charset="-128"/>
                <a:ea typeface="メイリオ" panose="020B0604030504040204" pitchFamily="50" charset="-128"/>
              </a:rPr>
              <a:t>3.4</a:t>
            </a:r>
            <a:r>
              <a:rPr lang="ja-JP" altLang="en-US" sz="1600" b="0" dirty="0">
                <a:latin typeface="メイリオ" panose="020B0604030504040204" pitchFamily="50" charset="-128"/>
                <a:ea typeface="メイリオ" panose="020B0604030504040204" pitchFamily="50" charset="-128"/>
              </a:rPr>
              <a:t>秒にまで短縮できたとのことである。</a:t>
            </a:r>
          </a:p>
          <a:p>
            <a:endParaRPr lang="ja-JP" altLang="en-US" sz="1600" b="0" dirty="0">
              <a:latin typeface="メイリオ" panose="020B0604030504040204" pitchFamily="50" charset="-128"/>
              <a:ea typeface="メイリオ" panose="020B0604030504040204" pitchFamily="50" charset="-128"/>
            </a:endParaRPr>
          </a:p>
          <a:p>
            <a:r>
              <a:rPr lang="ja-JP" altLang="en-US" sz="1600" b="0" dirty="0">
                <a:latin typeface="メイリオ" panose="020B0604030504040204" pitchFamily="50" charset="-128"/>
                <a:ea typeface="メイリオ" panose="020B0604030504040204" pitchFamily="50" charset="-128"/>
              </a:rPr>
              <a:t>速度改善により次のような成果が出た。</a:t>
            </a:r>
          </a:p>
          <a:p>
            <a:endParaRPr lang="ja-JP" altLang="en-US" sz="1600" b="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サイト全体の直帰率</a:t>
            </a:r>
            <a:r>
              <a:rPr lang="en-US" altLang="ja-JP" sz="1600" dirty="0">
                <a:latin typeface="メイリオ" panose="020B0604030504040204" pitchFamily="50" charset="-128"/>
                <a:ea typeface="メイリオ" panose="020B0604030504040204" pitchFamily="50" charset="-128"/>
              </a:rPr>
              <a:t>: 8%</a:t>
            </a:r>
            <a:r>
              <a:rPr lang="ja-JP" altLang="en-US" sz="1600" dirty="0">
                <a:latin typeface="メイリオ" panose="020B0604030504040204" pitchFamily="50" charset="-128"/>
                <a:ea typeface="メイリオ" panose="020B0604030504040204" pitchFamily="50" charset="-128"/>
              </a:rPr>
              <a:t>改善</a:t>
            </a:r>
          </a:p>
          <a:p>
            <a:r>
              <a:rPr lang="ja-JP" altLang="en-US" sz="1600" dirty="0">
                <a:latin typeface="メイリオ" panose="020B0604030504040204" pitchFamily="50" charset="-128"/>
                <a:ea typeface="メイリオ" panose="020B0604030504040204" pitchFamily="50" charset="-128"/>
              </a:rPr>
              <a:t>カテゴリページの直帰率</a:t>
            </a:r>
            <a:r>
              <a:rPr lang="en-US" altLang="ja-JP" sz="1600" dirty="0">
                <a:latin typeface="メイリオ" panose="020B0604030504040204" pitchFamily="50" charset="-128"/>
                <a:ea typeface="メイリオ" panose="020B0604030504040204" pitchFamily="50" charset="-128"/>
              </a:rPr>
              <a:t>: 37%</a:t>
            </a:r>
            <a:r>
              <a:rPr lang="ja-JP" altLang="en-US" sz="1600" dirty="0">
                <a:latin typeface="メイリオ" panose="020B0604030504040204" pitchFamily="50" charset="-128"/>
                <a:ea typeface="メイリオ" panose="020B0604030504040204" pitchFamily="50" charset="-128"/>
              </a:rPr>
              <a:t>改善</a:t>
            </a:r>
          </a:p>
          <a:p>
            <a:r>
              <a:rPr lang="ja-JP" altLang="en-US" sz="1600" dirty="0">
                <a:latin typeface="メイリオ" panose="020B0604030504040204" pitchFamily="50" charset="-128"/>
                <a:ea typeface="メイリオ" panose="020B0604030504040204" pitchFamily="50" charset="-128"/>
              </a:rPr>
              <a:t>コンバージョン（購入）</a:t>
            </a:r>
            <a:r>
              <a:rPr lang="en-US" altLang="ja-JP" sz="1600" dirty="0">
                <a:latin typeface="メイリオ" panose="020B0604030504040204" pitchFamily="50" charset="-128"/>
                <a:ea typeface="メイリオ" panose="020B0604030504040204" pitchFamily="50" charset="-128"/>
              </a:rPr>
              <a:t>:30%</a:t>
            </a:r>
            <a:r>
              <a:rPr lang="ja-JP" altLang="en-US" sz="1600" dirty="0" smtClean="0">
                <a:latin typeface="メイリオ" panose="020B0604030504040204" pitchFamily="50" charset="-128"/>
                <a:ea typeface="メイリオ" panose="020B0604030504040204" pitchFamily="50" charset="-128"/>
              </a:rPr>
              <a:t>増加</a:t>
            </a:r>
            <a:endParaRPr lang="en-US" altLang="ja-JP" sz="1600" dirty="0" smtClean="0">
              <a:latin typeface="メイリオ" panose="020B0604030504040204" pitchFamily="50" charset="-128"/>
              <a:ea typeface="メイリオ" panose="020B0604030504040204" pitchFamily="50" charset="-128"/>
            </a:endParaRPr>
          </a:p>
          <a:p>
            <a:endParaRPr lang="ja-JP" altLang="en-US" sz="1600" dirty="0">
              <a:latin typeface="メイリオ" panose="020B0604030504040204" pitchFamily="50" charset="-128"/>
              <a:ea typeface="メイリオ" panose="020B0604030504040204" pitchFamily="50" charset="-128"/>
            </a:endParaRPr>
          </a:p>
          <a:p>
            <a:r>
              <a:rPr lang="ja-JP" altLang="en-US" sz="1600" b="0" dirty="0">
                <a:latin typeface="メイリオ" panose="020B0604030504040204" pitchFamily="50" charset="-128"/>
                <a:ea typeface="メイリオ" panose="020B0604030504040204" pitchFamily="50" charset="-128"/>
              </a:rPr>
              <a:t>元々がとても遅いサイトだったので表示速度のスピードアップ</a:t>
            </a:r>
            <a:r>
              <a:rPr lang="ja-JP" altLang="en-US" sz="1600" b="0" dirty="0" smtClean="0">
                <a:latin typeface="メイリオ" panose="020B0604030504040204" pitchFamily="50" charset="-128"/>
                <a:ea typeface="メイリオ" panose="020B0604030504040204" pitchFamily="50" charset="-128"/>
              </a:rPr>
              <a:t>で</a:t>
            </a:r>
            <a:endParaRPr lang="en-US" altLang="ja-JP" sz="1600" b="0" dirty="0" smtClean="0">
              <a:latin typeface="メイリオ" panose="020B0604030504040204" pitchFamily="50" charset="-128"/>
              <a:ea typeface="メイリオ" panose="020B0604030504040204" pitchFamily="50" charset="-128"/>
            </a:endParaRPr>
          </a:p>
          <a:p>
            <a:r>
              <a:rPr lang="ja-JP" altLang="en-US" sz="1600" b="0" dirty="0" smtClean="0">
                <a:latin typeface="メイリオ" panose="020B0604030504040204" pitchFamily="50" charset="-128"/>
                <a:ea typeface="メイリオ" panose="020B0604030504040204" pitchFamily="50" charset="-128"/>
              </a:rPr>
              <a:t>大きな</a:t>
            </a:r>
            <a:r>
              <a:rPr lang="ja-JP" altLang="en-US" sz="1600" b="0" dirty="0">
                <a:latin typeface="メイリオ" panose="020B0604030504040204" pitchFamily="50" charset="-128"/>
                <a:ea typeface="メイリオ" panose="020B0604030504040204" pitchFamily="50" charset="-128"/>
              </a:rPr>
              <a:t>インパクトが出たともいえる。</a:t>
            </a:r>
          </a:p>
          <a:p>
            <a:endParaRPr lang="en-US" altLang="ja-JP" sz="1600" b="0" dirty="0" smtClean="0">
              <a:latin typeface="メイリオ" panose="020B0604030504040204" pitchFamily="50" charset="-128"/>
              <a:ea typeface="メイリオ" panose="020B0604030504040204" pitchFamily="50" charset="-128"/>
            </a:endParaRPr>
          </a:p>
          <a:p>
            <a:r>
              <a:rPr lang="ja-JP" altLang="en-US" sz="1600" b="0" dirty="0" smtClean="0">
                <a:latin typeface="メイリオ" panose="020B0604030504040204" pitchFamily="50" charset="-128"/>
                <a:ea typeface="メイリオ" panose="020B0604030504040204" pitchFamily="50" charset="-128"/>
              </a:rPr>
              <a:t>ただ</a:t>
            </a:r>
            <a:r>
              <a:rPr lang="ja-JP" altLang="en-US" sz="1600" b="0" dirty="0">
                <a:latin typeface="メイリオ" panose="020B0604030504040204" pitchFamily="50" charset="-128"/>
                <a:ea typeface="メイリオ" panose="020B0604030504040204" pitchFamily="50" charset="-128"/>
              </a:rPr>
              <a:t>、表示速度の改善はユーザー行動にも売上にも好影響をもたらすことは確かなことだ。</a:t>
            </a:r>
            <a:endParaRPr lang="ja-JP" altLang="en-US" sz="1600" b="0" dirty="0" smtClean="0">
              <a:latin typeface="メイリオ" panose="020B0604030504040204" pitchFamily="50" charset="-128"/>
              <a:ea typeface="メイリオ" panose="020B0604030504040204" pitchFamily="50" charset="-128"/>
            </a:endParaRPr>
          </a:p>
        </p:txBody>
      </p:sp>
      <p:sp>
        <p:nvSpPr>
          <p:cNvPr id="14" name="テキスト ボックス 5">
            <a:extLst>
              <a:ext uri="{FF2B5EF4-FFF2-40B4-BE49-F238E27FC236}">
                <a16:creationId xmlns="" xmlns:a16="http://schemas.microsoft.com/office/drawing/2014/main" id="{510F3818-2FBD-4748-AE4D-F2EBFA135C59}"/>
              </a:ext>
            </a:extLst>
          </p:cNvPr>
          <p:cNvSpPr txBox="1">
            <a:spLocks noChangeArrowheads="1"/>
          </p:cNvSpPr>
          <p:nvPr/>
        </p:nvSpPr>
        <p:spPr bwMode="auto">
          <a:xfrm>
            <a:off x="352108" y="705508"/>
            <a:ext cx="955389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ja-JP" altLang="en-US" sz="2200" dirty="0">
                <a:latin typeface="メイリオ" panose="020B0604030504040204" pitchFamily="50" charset="-128"/>
                <a:ea typeface="メイリオ" panose="020B0604030504040204" pitchFamily="50" charset="-128"/>
              </a:rPr>
              <a:t>■ページの表示速度改善で、直帰率</a:t>
            </a:r>
            <a:r>
              <a:rPr lang="en-US" altLang="ja-JP" sz="2200" dirty="0">
                <a:latin typeface="メイリオ" panose="020B0604030504040204" pitchFamily="50" charset="-128"/>
                <a:ea typeface="メイリオ" panose="020B0604030504040204" pitchFamily="50" charset="-128"/>
              </a:rPr>
              <a:t>8%</a:t>
            </a:r>
            <a:r>
              <a:rPr lang="ja-JP" altLang="en-US" sz="2200" dirty="0">
                <a:latin typeface="メイリオ" panose="020B0604030504040204" pitchFamily="50" charset="-128"/>
                <a:ea typeface="メイリオ" panose="020B0604030504040204" pitchFamily="50" charset="-128"/>
              </a:rPr>
              <a:t>改善、購入数</a:t>
            </a:r>
            <a:r>
              <a:rPr lang="en-US" altLang="ja-JP" sz="2200" dirty="0">
                <a:latin typeface="メイリオ" panose="020B0604030504040204" pitchFamily="50" charset="-128"/>
                <a:ea typeface="メイリオ" panose="020B0604030504040204" pitchFamily="50" charset="-128"/>
              </a:rPr>
              <a:t>30%</a:t>
            </a:r>
            <a:r>
              <a:rPr lang="ja-JP" altLang="en-US" sz="2200" dirty="0">
                <a:latin typeface="メイリオ" panose="020B0604030504040204" pitchFamily="50" charset="-128"/>
                <a:ea typeface="メイリオ" panose="020B0604030504040204" pitchFamily="50" charset="-128"/>
              </a:rPr>
              <a:t>増加</a:t>
            </a:r>
            <a:endParaRPr lang="en-US" altLang="ja-JP" sz="2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1187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81232" y="749192"/>
            <a:ext cx="9366239" cy="3933531"/>
          </a:xfrm>
          <a:prstGeom prst="rect">
            <a:avLst/>
          </a:prstGeom>
        </p:spPr>
      </p:pic>
      <p:pic>
        <p:nvPicPr>
          <p:cNvPr id="15" name="図 1">
            <a:extLst>
              <a:ext uri="{FF2B5EF4-FFF2-40B4-BE49-F238E27FC236}">
                <a16:creationId xmlns:a16="http://schemas.microsoft.com/office/drawing/2014/main" xmlns="" id="{F351988A-E7B2-429C-815B-A1BEBCD4EC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a16="http://schemas.microsoft.com/office/drawing/2014/main" xmlns=""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4" name="角丸四角形 1">
            <a:extLst>
              <a:ext uri="{FF2B5EF4-FFF2-40B4-BE49-F238E27FC236}">
                <a16:creationId xmlns:a16="http://schemas.microsoft.com/office/drawing/2014/main" xmlns=""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a16="http://schemas.microsoft.com/office/drawing/2014/main" xmlns="" id="{CA504E7A-7902-49EF-9D44-F171817914F9}"/>
              </a:ext>
            </a:extLst>
          </p:cNvPr>
          <p:cNvSpPr txBox="1">
            <a:spLocks noChangeArrowheads="1"/>
          </p:cNvSpPr>
          <p:nvPr/>
        </p:nvSpPr>
        <p:spPr bwMode="auto">
          <a:xfrm>
            <a:off x="419577" y="188597"/>
            <a:ext cx="562609"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fld id="{B2B1B352-9FB2-437D-98BD-D010A8DE7785}" type="slidenum">
              <a:rPr lang="ja-JP" altLang="en-US" sz="2400" b="0">
                <a:solidFill>
                  <a:schemeClr val="bg1"/>
                </a:solidFill>
                <a:latin typeface="メイリオ" panose="020B0604030504040204" pitchFamily="50" charset="-128"/>
                <a:ea typeface="メイリオ" panose="020B0604030504040204" pitchFamily="50" charset="-128"/>
              </a:rPr>
              <a:pPr algn="ctr" eaLnBrk="1" hangingPunct="1"/>
              <a:t>13</a:t>
            </a:fld>
            <a:endParaRPr lang="ja-JP" altLang="en-US" sz="2400" b="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5">
            <a:extLst>
              <a:ext uri="{FF2B5EF4-FFF2-40B4-BE49-F238E27FC236}">
                <a16:creationId xmlns:a16="http://schemas.microsoft.com/office/drawing/2014/main" xmlns="" id="{A49601B5-A8F9-4729-B475-57F779B04741}"/>
              </a:ext>
            </a:extLst>
          </p:cNvPr>
          <p:cNvSpPr txBox="1">
            <a:spLocks noChangeArrowheads="1"/>
          </p:cNvSpPr>
          <p:nvPr/>
        </p:nvSpPr>
        <p:spPr bwMode="auto">
          <a:xfrm>
            <a:off x="1015048" y="188596"/>
            <a:ext cx="831564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r>
              <a:rPr lang="ja-JP" altLang="en-US" sz="2400" b="0" dirty="0">
                <a:latin typeface="メイリオ" panose="020B0604030504040204" pitchFamily="50" charset="-128"/>
                <a:ea typeface="メイリオ" panose="020B0604030504040204" pitchFamily="50" charset="-128"/>
              </a:rPr>
              <a:t>本体サイトの</a:t>
            </a:r>
            <a:r>
              <a:rPr lang="en-US" altLang="ja-JP" sz="2400" b="0" dirty="0">
                <a:latin typeface="メイリオ" panose="020B0604030504040204" pitchFamily="50" charset="-128"/>
                <a:ea typeface="メイリオ" panose="020B0604030504040204" pitchFamily="50" charset="-128"/>
              </a:rPr>
              <a:t>SEO</a:t>
            </a:r>
            <a:r>
              <a:rPr lang="ja-JP" altLang="en-US" sz="2400" b="0" dirty="0">
                <a:latin typeface="メイリオ" panose="020B0604030504040204" pitchFamily="50" charset="-128"/>
                <a:ea typeface="メイリオ" panose="020B0604030504040204" pitchFamily="50" charset="-128"/>
              </a:rPr>
              <a:t>順位</a:t>
            </a:r>
          </a:p>
        </p:txBody>
      </p:sp>
      <p:sp>
        <p:nvSpPr>
          <p:cNvPr id="13" name="テキスト ボックス 5">
            <a:extLst>
              <a:ext uri="{FF2B5EF4-FFF2-40B4-BE49-F238E27FC236}">
                <a16:creationId xmlns:a16="http://schemas.microsoft.com/office/drawing/2014/main" xmlns="" id="{49DD2B77-E7B7-4D28-BD25-E3ABDE891D67}"/>
              </a:ext>
            </a:extLst>
          </p:cNvPr>
          <p:cNvSpPr txBox="1">
            <a:spLocks noChangeArrowheads="1"/>
          </p:cNvSpPr>
          <p:nvPr/>
        </p:nvSpPr>
        <p:spPr bwMode="auto">
          <a:xfrm>
            <a:off x="311972" y="4883648"/>
            <a:ext cx="9142412" cy="107721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kumimoji="1" lang="ja-JP" altLang="en-US" sz="1600" b="0" dirty="0">
                <a:latin typeface="メイリオ" panose="020B0604030504040204" pitchFamily="50" charset="-128"/>
                <a:ea typeface="メイリオ" panose="020B0604030504040204" pitchFamily="50" charset="-128"/>
              </a:rPr>
              <a:t>前月も</a:t>
            </a:r>
            <a:r>
              <a:rPr kumimoji="1" lang="en-US" altLang="ja-JP" sz="1600" b="0" dirty="0">
                <a:latin typeface="メイリオ" panose="020B0604030504040204" pitchFamily="50" charset="-128"/>
                <a:ea typeface="メイリオ" panose="020B0604030504040204" pitchFamily="50" charset="-128"/>
              </a:rPr>
              <a:t>1</a:t>
            </a:r>
            <a:r>
              <a:rPr kumimoji="1" lang="ja-JP" altLang="en-US" sz="1600" b="0" dirty="0">
                <a:latin typeface="メイリオ" panose="020B0604030504040204" pitchFamily="50" charset="-128"/>
                <a:ea typeface="メイリオ" panose="020B0604030504040204" pitchFamily="50" charset="-128"/>
              </a:rPr>
              <a:t>位だった「マンション　売却　セミナー</a:t>
            </a:r>
            <a:r>
              <a:rPr kumimoji="1" lang="ja-JP" altLang="en-US" sz="1600" b="0" dirty="0" smtClean="0">
                <a:latin typeface="メイリオ" panose="020B0604030504040204" pitchFamily="50" charset="-128"/>
                <a:ea typeface="メイリオ" panose="020B0604030504040204" pitchFamily="50" charset="-128"/>
              </a:rPr>
              <a:t>」は</a:t>
            </a:r>
            <a:r>
              <a:rPr kumimoji="1" lang="en-US" altLang="ja-JP" sz="1600" b="0" dirty="0" smtClean="0">
                <a:latin typeface="メイリオ" panose="020B0604030504040204" pitchFamily="50" charset="-128"/>
                <a:ea typeface="メイリオ" panose="020B0604030504040204" pitchFamily="50" charset="-128"/>
              </a:rPr>
              <a:t>9</a:t>
            </a:r>
            <a:r>
              <a:rPr kumimoji="1" lang="ja-JP" altLang="en-US" sz="1600" b="0" dirty="0" smtClean="0">
                <a:latin typeface="メイリオ" panose="020B0604030504040204" pitchFamily="50" charset="-128"/>
                <a:ea typeface="メイリオ" panose="020B0604030504040204" pitchFamily="50" charset="-128"/>
              </a:rPr>
              <a:t>月</a:t>
            </a:r>
            <a:r>
              <a:rPr kumimoji="1" lang="ja-JP" altLang="en-US" sz="1600" b="0" dirty="0">
                <a:latin typeface="メイリオ" panose="020B0604030504040204" pitchFamily="50" charset="-128"/>
                <a:ea typeface="メイリオ" panose="020B0604030504040204" pitchFamily="50" charset="-128"/>
              </a:rPr>
              <a:t>も</a:t>
            </a:r>
            <a:r>
              <a:rPr kumimoji="1" lang="en-US" altLang="ja-JP" sz="1600" b="0" dirty="0">
                <a:latin typeface="メイリオ" panose="020B0604030504040204" pitchFamily="50" charset="-128"/>
                <a:ea typeface="メイリオ" panose="020B0604030504040204" pitchFamily="50" charset="-128"/>
              </a:rPr>
              <a:t>1</a:t>
            </a:r>
            <a:r>
              <a:rPr kumimoji="1" lang="ja-JP" altLang="en-US" sz="1600" b="0" dirty="0">
                <a:latin typeface="メイリオ" panose="020B0604030504040204" pitchFamily="50" charset="-128"/>
                <a:ea typeface="メイリオ" panose="020B0604030504040204" pitchFamily="50" charset="-128"/>
              </a:rPr>
              <a:t>位をキープして</a:t>
            </a:r>
            <a:r>
              <a:rPr kumimoji="1" lang="ja-JP" altLang="en-US" sz="1600" b="0" dirty="0" smtClean="0">
                <a:latin typeface="メイリオ" panose="020B0604030504040204" pitchFamily="50" charset="-128"/>
                <a:ea typeface="メイリオ" panose="020B0604030504040204" pitchFamily="50" charset="-128"/>
              </a:rPr>
              <a:t>いる。</a:t>
            </a:r>
            <a:endParaRPr kumimoji="1" lang="en-US" altLang="ja-JP" sz="1600" b="0" dirty="0" smtClean="0">
              <a:latin typeface="メイリオ" panose="020B0604030504040204" pitchFamily="50" charset="-128"/>
              <a:ea typeface="メイリオ" panose="020B0604030504040204" pitchFamily="50" charset="-128"/>
            </a:endParaRPr>
          </a:p>
          <a:p>
            <a:r>
              <a:rPr kumimoji="1" lang="ja-JP" altLang="en-US" sz="1600" b="0" dirty="0" smtClean="0">
                <a:latin typeface="メイリオ" panose="020B0604030504040204" pitchFamily="50" charset="-128"/>
                <a:ea typeface="メイリオ" panose="020B0604030504040204" pitchFamily="50" charset="-128"/>
              </a:rPr>
              <a:t>「不動産売買　セミナー」</a:t>
            </a:r>
            <a:r>
              <a:rPr kumimoji="1" lang="ja-JP" altLang="en-US" sz="1600" b="0" dirty="0" smtClean="0">
                <a:latin typeface="メイリオ" panose="020B0604030504040204" pitchFamily="50" charset="-128"/>
                <a:ea typeface="メイリオ" panose="020B0604030504040204" pitchFamily="50" charset="-128"/>
              </a:rPr>
              <a:t>は</a:t>
            </a:r>
            <a:r>
              <a:rPr kumimoji="1" lang="en-US" altLang="ja-JP" sz="1600" b="0" dirty="0">
                <a:latin typeface="メイリオ" panose="020B0604030504040204" pitchFamily="50" charset="-128"/>
                <a:ea typeface="メイリオ" panose="020B0604030504040204" pitchFamily="50" charset="-128"/>
              </a:rPr>
              <a:t>8</a:t>
            </a:r>
            <a:r>
              <a:rPr kumimoji="1" lang="ja-JP" altLang="en-US" sz="1600" b="0" dirty="0">
                <a:latin typeface="メイリオ" panose="020B0604030504040204" pitchFamily="50" charset="-128"/>
                <a:ea typeface="メイリオ" panose="020B0604030504040204" pitchFamily="50" charset="-128"/>
              </a:rPr>
              <a:t>月</a:t>
            </a:r>
            <a:r>
              <a:rPr kumimoji="1" lang="en-US" altLang="ja-JP" sz="1600" b="0" dirty="0">
                <a:latin typeface="メイリオ" panose="020B0604030504040204" pitchFamily="50" charset="-128"/>
                <a:ea typeface="メイリオ" panose="020B0604030504040204" pitchFamily="50" charset="-128"/>
              </a:rPr>
              <a:t>5</a:t>
            </a:r>
            <a:r>
              <a:rPr kumimoji="1" lang="ja-JP" altLang="en-US" sz="1600" b="0" dirty="0">
                <a:latin typeface="メイリオ" panose="020B0604030504040204" pitchFamily="50" charset="-128"/>
                <a:ea typeface="メイリオ" panose="020B0604030504040204" pitchFamily="50" charset="-128"/>
              </a:rPr>
              <a:t>位</a:t>
            </a:r>
            <a:r>
              <a:rPr kumimoji="1" lang="ja-JP" altLang="en-US" sz="1600" b="0" dirty="0" smtClean="0">
                <a:latin typeface="メイリオ" panose="020B0604030504040204" pitchFamily="50" charset="-128"/>
                <a:ea typeface="メイリオ" panose="020B0604030504040204" pitchFamily="50" charset="-128"/>
              </a:rPr>
              <a:t>⇒</a:t>
            </a:r>
            <a:r>
              <a:rPr kumimoji="1" lang="en-US" altLang="ja-JP" sz="1600" b="0" dirty="0" smtClean="0">
                <a:latin typeface="メイリオ" panose="020B0604030504040204" pitchFamily="50" charset="-128"/>
                <a:ea typeface="メイリオ" panose="020B0604030504040204" pitchFamily="50" charset="-128"/>
              </a:rPr>
              <a:t>9</a:t>
            </a:r>
            <a:r>
              <a:rPr kumimoji="1" lang="ja-JP" altLang="en-US" sz="1600" b="0" dirty="0" smtClean="0">
                <a:latin typeface="メイリオ" panose="020B0604030504040204" pitchFamily="50" charset="-128"/>
                <a:ea typeface="メイリオ" panose="020B0604030504040204" pitchFamily="50" charset="-128"/>
              </a:rPr>
              <a:t>月</a:t>
            </a:r>
            <a:r>
              <a:rPr kumimoji="1" lang="en-US" altLang="ja-JP" sz="1600" b="0" dirty="0" smtClean="0">
                <a:latin typeface="メイリオ" panose="020B0604030504040204" pitchFamily="50" charset="-128"/>
                <a:ea typeface="メイリオ" panose="020B0604030504040204" pitchFamily="50" charset="-128"/>
              </a:rPr>
              <a:t>7</a:t>
            </a:r>
            <a:r>
              <a:rPr kumimoji="1" lang="ja-JP" altLang="en-US" sz="1600" b="0" dirty="0" smtClean="0">
                <a:latin typeface="メイリオ" panose="020B0604030504040204" pitchFamily="50" charset="-128"/>
                <a:ea typeface="メイリオ" panose="020B0604030504040204" pitchFamily="50" charset="-128"/>
              </a:rPr>
              <a:t>位とやや低下しているが</a:t>
            </a:r>
            <a:r>
              <a:rPr kumimoji="1" lang="en-US" altLang="ja-JP" sz="1600" b="0" dirty="0" smtClean="0">
                <a:latin typeface="メイリオ" panose="020B0604030504040204" pitchFamily="50" charset="-128"/>
                <a:ea typeface="メイリオ" panose="020B0604030504040204" pitchFamily="50" charset="-128"/>
              </a:rPr>
              <a:t>10</a:t>
            </a:r>
            <a:r>
              <a:rPr kumimoji="1" lang="ja-JP" altLang="en-US" sz="1600" b="0" dirty="0" smtClean="0">
                <a:latin typeface="メイリオ" panose="020B0604030504040204" pitchFamily="50" charset="-128"/>
                <a:ea typeface="メイリオ" panose="020B0604030504040204" pitchFamily="50" charset="-128"/>
              </a:rPr>
              <a:t>位以内をキープ。</a:t>
            </a:r>
            <a:endParaRPr kumimoji="1" lang="en-US" altLang="ja-JP" sz="1600" b="0" dirty="0" smtClean="0">
              <a:latin typeface="メイリオ" panose="020B0604030504040204" pitchFamily="50" charset="-128"/>
              <a:ea typeface="メイリオ" panose="020B0604030504040204" pitchFamily="50" charset="-128"/>
            </a:endParaRPr>
          </a:p>
          <a:p>
            <a:r>
              <a:rPr kumimoji="1" lang="ja-JP" altLang="en-US" sz="1600" b="0" dirty="0" smtClean="0">
                <a:latin typeface="メイリオ" panose="020B0604030504040204" pitchFamily="50" charset="-128"/>
                <a:ea typeface="メイリオ" panose="020B0604030504040204" pitchFamily="50" charset="-128"/>
              </a:rPr>
              <a:t>「ワンルーム　仲介」</a:t>
            </a:r>
            <a:r>
              <a:rPr kumimoji="1" lang="ja-JP" altLang="en-US" sz="1600" b="0" dirty="0" smtClean="0">
                <a:latin typeface="メイリオ" panose="020B0604030504040204" pitchFamily="50" charset="-128"/>
                <a:ea typeface="メイリオ" panose="020B0604030504040204" pitchFamily="50" charset="-128"/>
              </a:rPr>
              <a:t>は前月</a:t>
            </a:r>
            <a:r>
              <a:rPr kumimoji="1" lang="ja-JP" altLang="en-US" sz="1600" b="0" dirty="0" smtClean="0">
                <a:latin typeface="メイリオ" panose="020B0604030504040204" pitchFamily="50" charset="-128"/>
                <a:ea typeface="メイリオ" panose="020B0604030504040204" pitchFamily="50" charset="-128"/>
              </a:rPr>
              <a:t>まで</a:t>
            </a:r>
            <a:r>
              <a:rPr kumimoji="1" lang="en-US" altLang="ja-JP" sz="1600" b="0" dirty="0" smtClean="0">
                <a:latin typeface="メイリオ" panose="020B0604030504040204" pitchFamily="50" charset="-128"/>
                <a:ea typeface="メイリオ" panose="020B0604030504040204" pitchFamily="50" charset="-128"/>
              </a:rPr>
              <a:t>2</a:t>
            </a:r>
            <a:r>
              <a:rPr kumimoji="1" lang="ja-JP" altLang="en-US" sz="1600" b="0" dirty="0" smtClean="0">
                <a:latin typeface="メイリオ" panose="020B0604030504040204" pitchFamily="50" charset="-128"/>
                <a:ea typeface="メイリオ" panose="020B0604030504040204" pitchFamily="50" charset="-128"/>
              </a:rPr>
              <a:t>位だったが</a:t>
            </a:r>
            <a:r>
              <a:rPr kumimoji="1" lang="en-US" altLang="ja-JP" sz="1600" b="0" dirty="0" smtClean="0">
                <a:latin typeface="メイリオ" panose="020B0604030504040204" pitchFamily="50" charset="-128"/>
                <a:ea typeface="メイリオ" panose="020B0604030504040204" pitchFamily="50" charset="-128"/>
              </a:rPr>
              <a:t>9</a:t>
            </a:r>
            <a:r>
              <a:rPr kumimoji="1" lang="ja-JP" altLang="en-US" sz="1600" b="0" dirty="0" smtClean="0">
                <a:latin typeface="メイリオ" panose="020B0604030504040204" pitchFamily="50" charset="-128"/>
                <a:ea typeface="メイリオ" panose="020B0604030504040204" pitchFamily="50" charset="-128"/>
              </a:rPr>
              <a:t>月は</a:t>
            </a:r>
            <a:r>
              <a:rPr kumimoji="1" lang="en-US" altLang="ja-JP" sz="1600" b="0" dirty="0" smtClean="0">
                <a:latin typeface="メイリオ" panose="020B0604030504040204" pitchFamily="50" charset="-128"/>
                <a:ea typeface="メイリオ" panose="020B0604030504040204" pitchFamily="50" charset="-128"/>
              </a:rPr>
              <a:t>4</a:t>
            </a:r>
            <a:r>
              <a:rPr kumimoji="1" lang="ja-JP" altLang="en-US" sz="1600" b="0" dirty="0" smtClean="0">
                <a:latin typeface="メイリオ" panose="020B0604030504040204" pitchFamily="50" charset="-128"/>
                <a:ea typeface="メイリオ" panose="020B0604030504040204" pitchFamily="50" charset="-128"/>
              </a:rPr>
              <a:t>位となっている。</a:t>
            </a:r>
            <a:endParaRPr kumimoji="1" lang="en-US" altLang="ja-JP" sz="1600" b="0" dirty="0" smtClean="0">
              <a:latin typeface="メイリオ" panose="020B0604030504040204" pitchFamily="50" charset="-128"/>
              <a:ea typeface="メイリオ" panose="020B0604030504040204" pitchFamily="50" charset="-128"/>
            </a:endParaRPr>
          </a:p>
          <a:p>
            <a:r>
              <a:rPr kumimoji="1" lang="ja-JP" altLang="en-US" sz="1600" b="0" dirty="0" smtClean="0">
                <a:latin typeface="メイリオ" panose="020B0604030504040204" pitchFamily="50" charset="-128"/>
                <a:ea typeface="メイリオ" panose="020B0604030504040204" pitchFamily="50" charset="-128"/>
              </a:rPr>
              <a:t>「不動産　運用」は</a:t>
            </a:r>
            <a:r>
              <a:rPr kumimoji="1" lang="en-US" altLang="ja-JP" sz="1600" b="0" dirty="0" smtClean="0">
                <a:latin typeface="メイリオ" panose="020B0604030504040204" pitchFamily="50" charset="-128"/>
                <a:ea typeface="メイリオ" panose="020B0604030504040204" pitchFamily="50" charset="-128"/>
              </a:rPr>
              <a:t>8</a:t>
            </a:r>
            <a:r>
              <a:rPr kumimoji="1" lang="ja-JP" altLang="en-US" sz="1600" b="0" dirty="0" smtClean="0">
                <a:latin typeface="メイリオ" panose="020B0604030504040204" pitchFamily="50" charset="-128"/>
                <a:ea typeface="メイリオ" panose="020B0604030504040204" pitchFamily="50" charset="-128"/>
              </a:rPr>
              <a:t>月</a:t>
            </a:r>
            <a:r>
              <a:rPr kumimoji="1" lang="en-US" altLang="ja-JP" sz="1600" b="0" dirty="0" smtClean="0">
                <a:latin typeface="メイリオ" panose="020B0604030504040204" pitchFamily="50" charset="-128"/>
                <a:ea typeface="メイリオ" panose="020B0604030504040204" pitchFamily="50" charset="-128"/>
              </a:rPr>
              <a:t>96</a:t>
            </a:r>
            <a:r>
              <a:rPr kumimoji="1" lang="ja-JP" altLang="en-US" sz="1600" b="0" dirty="0" smtClean="0">
                <a:latin typeface="メイリオ" panose="020B0604030504040204" pitchFamily="50" charset="-128"/>
                <a:ea typeface="メイリオ" panose="020B0604030504040204" pitchFamily="50" charset="-128"/>
              </a:rPr>
              <a:t>位だったが、</a:t>
            </a:r>
            <a:r>
              <a:rPr kumimoji="1" lang="en-US" altLang="ja-JP" sz="1600" b="0" dirty="0" smtClean="0">
                <a:latin typeface="メイリオ" panose="020B0604030504040204" pitchFamily="50" charset="-128"/>
                <a:ea typeface="メイリオ" panose="020B0604030504040204" pitchFamily="50" charset="-128"/>
              </a:rPr>
              <a:t>9</a:t>
            </a:r>
            <a:r>
              <a:rPr kumimoji="1" lang="ja-JP" altLang="en-US" sz="1600" b="0" dirty="0" smtClean="0">
                <a:latin typeface="メイリオ" panose="020B0604030504040204" pitchFamily="50" charset="-128"/>
                <a:ea typeface="メイリオ" panose="020B0604030504040204" pitchFamily="50" charset="-128"/>
              </a:rPr>
              <a:t>月は</a:t>
            </a:r>
            <a:r>
              <a:rPr kumimoji="1" lang="en-US" altLang="ja-JP" sz="1600" b="0" dirty="0" smtClean="0">
                <a:latin typeface="メイリオ" panose="020B0604030504040204" pitchFamily="50" charset="-128"/>
                <a:ea typeface="メイリオ" panose="020B0604030504040204" pitchFamily="50" charset="-128"/>
              </a:rPr>
              <a:t>86</a:t>
            </a:r>
            <a:r>
              <a:rPr kumimoji="1" lang="ja-JP" altLang="en-US" sz="1600" b="0" dirty="0" smtClean="0">
                <a:latin typeface="メイリオ" panose="020B0604030504040204" pitchFamily="50" charset="-128"/>
                <a:ea typeface="メイリオ" panose="020B0604030504040204" pitchFamily="50" charset="-128"/>
              </a:rPr>
              <a:t>位と順位が上昇している。</a:t>
            </a:r>
            <a:endParaRPr kumimoji="1" lang="en-US" altLang="ja-JP" sz="1600" b="0" dirty="0">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xmlns="" id="{A05C3635-C80C-426D-93F6-ACC2338A73E4}"/>
              </a:ext>
            </a:extLst>
          </p:cNvPr>
          <p:cNvSpPr/>
          <p:nvPr/>
        </p:nvSpPr>
        <p:spPr>
          <a:xfrm>
            <a:off x="181232" y="1960948"/>
            <a:ext cx="9353922" cy="1803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4" name="正方形/長方形 13">
            <a:extLst>
              <a:ext uri="{FF2B5EF4-FFF2-40B4-BE49-F238E27FC236}">
                <a16:creationId xmlns:a16="http://schemas.microsoft.com/office/drawing/2014/main" xmlns="" id="{A05C3635-C80C-426D-93F6-ACC2338A73E4}"/>
              </a:ext>
            </a:extLst>
          </p:cNvPr>
          <p:cNvSpPr/>
          <p:nvPr/>
        </p:nvSpPr>
        <p:spPr>
          <a:xfrm>
            <a:off x="219869" y="4500990"/>
            <a:ext cx="9303952" cy="16653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7" name="正方形/長方形 16">
            <a:extLst>
              <a:ext uri="{FF2B5EF4-FFF2-40B4-BE49-F238E27FC236}">
                <a16:creationId xmlns:a16="http://schemas.microsoft.com/office/drawing/2014/main" xmlns="" id="{A05C3635-C80C-426D-93F6-ACC2338A73E4}"/>
              </a:ext>
            </a:extLst>
          </p:cNvPr>
          <p:cNvSpPr/>
          <p:nvPr/>
        </p:nvSpPr>
        <p:spPr>
          <a:xfrm>
            <a:off x="181232" y="2608650"/>
            <a:ext cx="9353922" cy="19242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0" name="正方形/長方形 19">
            <a:extLst>
              <a:ext uri="{FF2B5EF4-FFF2-40B4-BE49-F238E27FC236}">
                <a16:creationId xmlns:a16="http://schemas.microsoft.com/office/drawing/2014/main" xmlns="" id="{A05C3635-C80C-426D-93F6-ACC2338A73E4}"/>
              </a:ext>
            </a:extLst>
          </p:cNvPr>
          <p:cNvSpPr/>
          <p:nvPr/>
        </p:nvSpPr>
        <p:spPr>
          <a:xfrm>
            <a:off x="181232" y="3841181"/>
            <a:ext cx="9353922" cy="1548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1810635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15910" y="1262589"/>
            <a:ext cx="9602078" cy="2540523"/>
          </a:xfrm>
          <a:prstGeom prst="rect">
            <a:avLst/>
          </a:prstGeom>
        </p:spPr>
      </p:pic>
      <p:pic>
        <p:nvPicPr>
          <p:cNvPr id="15" name="図 1">
            <a:extLst>
              <a:ext uri="{FF2B5EF4-FFF2-40B4-BE49-F238E27FC236}">
                <a16:creationId xmlns:a16="http://schemas.microsoft.com/office/drawing/2014/main" xmlns="" id="{F351988A-E7B2-429C-815B-A1BEBCD4EC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a16="http://schemas.microsoft.com/office/drawing/2014/main" xmlns=""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4" name="角丸四角形 1">
            <a:extLst>
              <a:ext uri="{FF2B5EF4-FFF2-40B4-BE49-F238E27FC236}">
                <a16:creationId xmlns:a16="http://schemas.microsoft.com/office/drawing/2014/main" xmlns=""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a16="http://schemas.microsoft.com/office/drawing/2014/main" xmlns="" id="{CA504E7A-7902-49EF-9D44-F171817914F9}"/>
              </a:ext>
            </a:extLst>
          </p:cNvPr>
          <p:cNvSpPr txBox="1">
            <a:spLocks noChangeArrowheads="1"/>
          </p:cNvSpPr>
          <p:nvPr/>
        </p:nvSpPr>
        <p:spPr bwMode="auto">
          <a:xfrm>
            <a:off x="419577" y="188597"/>
            <a:ext cx="562609"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fld id="{B2B1B352-9FB2-437D-98BD-D010A8DE7785}" type="slidenum">
              <a:rPr lang="ja-JP" altLang="en-US" sz="2400" b="0">
                <a:solidFill>
                  <a:schemeClr val="bg1"/>
                </a:solidFill>
                <a:latin typeface="メイリオ" panose="020B0604030504040204" pitchFamily="50" charset="-128"/>
                <a:ea typeface="メイリオ" panose="020B0604030504040204" pitchFamily="50" charset="-128"/>
              </a:rPr>
              <a:pPr algn="ctr" eaLnBrk="1" hangingPunct="1"/>
              <a:t>14</a:t>
            </a:fld>
            <a:endParaRPr lang="ja-JP" altLang="en-US" sz="2400" b="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5">
            <a:extLst>
              <a:ext uri="{FF2B5EF4-FFF2-40B4-BE49-F238E27FC236}">
                <a16:creationId xmlns:a16="http://schemas.microsoft.com/office/drawing/2014/main" xmlns="" id="{A49601B5-A8F9-4729-B475-57F779B04741}"/>
              </a:ext>
            </a:extLst>
          </p:cNvPr>
          <p:cNvSpPr txBox="1">
            <a:spLocks noChangeArrowheads="1"/>
          </p:cNvSpPr>
          <p:nvPr/>
        </p:nvSpPr>
        <p:spPr bwMode="auto">
          <a:xfrm>
            <a:off x="1015048" y="188596"/>
            <a:ext cx="831564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r>
              <a:rPr lang="ja-JP" altLang="en-US" sz="2400" b="0" dirty="0">
                <a:latin typeface="メイリオ" panose="020B0604030504040204" pitchFamily="50" charset="-128"/>
                <a:ea typeface="メイリオ" panose="020B0604030504040204" pitchFamily="50" charset="-128"/>
              </a:rPr>
              <a:t>追加した</a:t>
            </a:r>
            <a:r>
              <a:rPr lang="en-US" altLang="ja-JP" sz="2400" b="0" dirty="0">
                <a:latin typeface="メイリオ" panose="020B0604030504040204" pitchFamily="50" charset="-128"/>
                <a:ea typeface="メイリオ" panose="020B0604030504040204" pitchFamily="50" charset="-128"/>
              </a:rPr>
              <a:t>SEO</a:t>
            </a:r>
            <a:r>
              <a:rPr lang="ja-JP" altLang="en-US" sz="2400" b="0" dirty="0">
                <a:latin typeface="メイリオ" panose="020B0604030504040204" pitchFamily="50" charset="-128"/>
                <a:ea typeface="メイリオ" panose="020B0604030504040204" pitchFamily="50" charset="-128"/>
              </a:rPr>
              <a:t>ページの状態</a:t>
            </a:r>
          </a:p>
        </p:txBody>
      </p:sp>
      <p:sp>
        <p:nvSpPr>
          <p:cNvPr id="13" name="テキスト ボックス 5">
            <a:extLst>
              <a:ext uri="{FF2B5EF4-FFF2-40B4-BE49-F238E27FC236}">
                <a16:creationId xmlns:a16="http://schemas.microsoft.com/office/drawing/2014/main" xmlns="" id="{49DD2B77-E7B7-4D28-BD25-E3ABDE891D67}"/>
              </a:ext>
            </a:extLst>
          </p:cNvPr>
          <p:cNvSpPr txBox="1">
            <a:spLocks noChangeArrowheads="1"/>
          </p:cNvSpPr>
          <p:nvPr/>
        </p:nvSpPr>
        <p:spPr bwMode="auto">
          <a:xfrm>
            <a:off x="320222" y="4248827"/>
            <a:ext cx="9142412" cy="83099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kumimoji="1" lang="ja-JP" altLang="en-US" sz="1600" b="0" dirty="0" smtClean="0">
                <a:latin typeface="メイリオ" panose="020B0604030504040204" pitchFamily="50" charset="-128"/>
                <a:ea typeface="メイリオ" panose="020B0604030504040204" pitchFamily="50" charset="-128"/>
              </a:rPr>
              <a:t>「グランド・ガーラ銀座」、「テレッサエスト」、「ニュー・ステイト・メナー」、</a:t>
            </a:r>
            <a:endParaRPr kumimoji="1" lang="en-US" altLang="ja-JP" sz="1600" b="0" dirty="0" smtClean="0">
              <a:latin typeface="メイリオ" panose="020B0604030504040204" pitchFamily="50" charset="-128"/>
              <a:ea typeface="メイリオ" panose="020B0604030504040204" pitchFamily="50" charset="-128"/>
            </a:endParaRPr>
          </a:p>
          <a:p>
            <a:r>
              <a:rPr kumimoji="1" lang="ja-JP" altLang="en-US" sz="1600" b="0" dirty="0">
                <a:latin typeface="メイリオ" panose="020B0604030504040204" pitchFamily="50" charset="-128"/>
                <a:ea typeface="メイリオ" panose="020B0604030504040204" pitchFamily="50" charset="-128"/>
              </a:rPr>
              <a:t>「パレステュディオ新宿パークサイド」</a:t>
            </a:r>
            <a:r>
              <a:rPr kumimoji="1" lang="ja-JP" altLang="en-US" sz="1600" b="0" dirty="0" smtClean="0">
                <a:latin typeface="メイリオ" panose="020B0604030504040204" pitchFamily="50" charset="-128"/>
                <a:ea typeface="メイリオ" panose="020B0604030504040204" pitchFamily="50" charset="-128"/>
              </a:rPr>
              <a:t>は</a:t>
            </a:r>
            <a:r>
              <a:rPr kumimoji="1" lang="en-US" altLang="ja-JP" sz="1600" b="0" dirty="0">
                <a:latin typeface="メイリオ" panose="020B0604030504040204" pitchFamily="50" charset="-128"/>
                <a:ea typeface="メイリオ" panose="020B0604030504040204" pitchFamily="50" charset="-128"/>
              </a:rPr>
              <a:t>9</a:t>
            </a:r>
            <a:r>
              <a:rPr kumimoji="1" lang="ja-JP" altLang="en-US" sz="1600" b="0" dirty="0">
                <a:latin typeface="メイリオ" panose="020B0604030504040204" pitchFamily="50" charset="-128"/>
                <a:ea typeface="メイリオ" panose="020B0604030504040204" pitchFamily="50" charset="-128"/>
              </a:rPr>
              <a:t>月</a:t>
            </a:r>
            <a:r>
              <a:rPr kumimoji="1" lang="ja-JP" altLang="en-US" sz="1600" b="0" dirty="0" smtClean="0">
                <a:latin typeface="メイリオ" panose="020B0604030504040204" pitchFamily="50" charset="-128"/>
                <a:ea typeface="メイリオ" panose="020B0604030504040204" pitchFamily="50" charset="-128"/>
              </a:rPr>
              <a:t>に入り、順位が下がり圏外となっている。</a:t>
            </a:r>
            <a:endParaRPr kumimoji="1" lang="en-US" altLang="ja-JP" sz="1600" b="0" dirty="0" smtClean="0">
              <a:latin typeface="メイリオ" panose="020B0604030504040204" pitchFamily="50" charset="-128"/>
              <a:ea typeface="メイリオ" panose="020B0604030504040204" pitchFamily="50" charset="-128"/>
            </a:endParaRPr>
          </a:p>
          <a:p>
            <a:r>
              <a:rPr kumimoji="1" lang="ja-JP" altLang="en-US" sz="1600" b="0" dirty="0" smtClean="0">
                <a:latin typeface="メイリオ" panose="020B0604030504040204" pitchFamily="50" charset="-128"/>
                <a:ea typeface="メイリオ" panose="020B0604030504040204" pitchFamily="50" charset="-128"/>
              </a:rPr>
              <a:t>「三軒茶屋　マンション　売却」</a:t>
            </a:r>
            <a:r>
              <a:rPr kumimoji="1" lang="en-US" altLang="ja-JP" sz="1600" b="0" dirty="0" smtClean="0">
                <a:latin typeface="メイリオ" panose="020B0604030504040204" pitchFamily="50" charset="-128"/>
                <a:ea typeface="メイリオ" panose="020B0604030504040204" pitchFamily="50" charset="-128"/>
              </a:rPr>
              <a:t>8</a:t>
            </a:r>
            <a:r>
              <a:rPr kumimoji="1" lang="ja-JP" altLang="en-US" sz="1600" b="0" dirty="0" smtClean="0">
                <a:latin typeface="メイリオ" panose="020B0604030504040204" pitchFamily="50" charset="-128"/>
                <a:ea typeface="メイリオ" panose="020B0604030504040204" pitchFamily="50" charset="-128"/>
              </a:rPr>
              <a:t>月</a:t>
            </a:r>
            <a:r>
              <a:rPr kumimoji="1" lang="en-US" altLang="ja-JP" sz="1600" b="0" dirty="0" smtClean="0">
                <a:latin typeface="メイリオ" panose="020B0604030504040204" pitchFamily="50" charset="-128"/>
                <a:ea typeface="メイリオ" panose="020B0604030504040204" pitchFamily="50" charset="-128"/>
              </a:rPr>
              <a:t>10</a:t>
            </a:r>
            <a:r>
              <a:rPr kumimoji="1" lang="ja-JP" altLang="en-US" sz="1600" b="0" dirty="0" smtClean="0">
                <a:latin typeface="メイリオ" panose="020B0604030504040204" pitchFamily="50" charset="-128"/>
                <a:ea typeface="メイリオ" panose="020B0604030504040204" pitchFamily="50" charset="-128"/>
              </a:rPr>
              <a:t>位⇒</a:t>
            </a:r>
            <a:r>
              <a:rPr kumimoji="1" lang="en-US" altLang="ja-JP" sz="1600" b="0" dirty="0" smtClean="0">
                <a:latin typeface="メイリオ" panose="020B0604030504040204" pitchFamily="50" charset="-128"/>
                <a:ea typeface="メイリオ" panose="020B0604030504040204" pitchFamily="50" charset="-128"/>
              </a:rPr>
              <a:t>9</a:t>
            </a:r>
            <a:r>
              <a:rPr kumimoji="1" lang="ja-JP" altLang="en-US" sz="1600" b="0" dirty="0" smtClean="0">
                <a:latin typeface="メイリオ" panose="020B0604030504040204" pitchFamily="50" charset="-128"/>
                <a:ea typeface="メイリオ" panose="020B0604030504040204" pitchFamily="50" charset="-128"/>
              </a:rPr>
              <a:t>月</a:t>
            </a:r>
            <a:r>
              <a:rPr kumimoji="1" lang="en-US" altLang="ja-JP" sz="1600" b="0" dirty="0" smtClean="0">
                <a:latin typeface="メイリオ" panose="020B0604030504040204" pitchFamily="50" charset="-128"/>
                <a:ea typeface="メイリオ" panose="020B0604030504040204" pitchFamily="50" charset="-128"/>
              </a:rPr>
              <a:t>8</a:t>
            </a:r>
            <a:r>
              <a:rPr kumimoji="1" lang="ja-JP" altLang="en-US" sz="1600" b="0" dirty="0" smtClean="0">
                <a:latin typeface="メイリオ" panose="020B0604030504040204" pitchFamily="50" charset="-128"/>
                <a:ea typeface="メイリオ" panose="020B0604030504040204" pitchFamily="50" charset="-128"/>
              </a:rPr>
              <a:t>位と</a:t>
            </a:r>
            <a:r>
              <a:rPr kumimoji="1" lang="en-US" altLang="ja-JP" sz="1600" b="0" dirty="0" smtClean="0">
                <a:latin typeface="メイリオ" panose="020B0604030504040204" pitchFamily="50" charset="-128"/>
                <a:ea typeface="メイリオ" panose="020B0604030504040204" pitchFamily="50" charset="-128"/>
              </a:rPr>
              <a:t>10</a:t>
            </a:r>
            <a:r>
              <a:rPr kumimoji="1" lang="ja-JP" altLang="en-US" sz="1600" b="0" dirty="0" smtClean="0">
                <a:latin typeface="メイリオ" panose="020B0604030504040204" pitchFamily="50" charset="-128"/>
                <a:ea typeface="メイリオ" panose="020B0604030504040204" pitchFamily="50" charset="-128"/>
              </a:rPr>
              <a:t>位以内にランクインしている。</a:t>
            </a:r>
            <a:endParaRPr kumimoji="1" lang="en-US" altLang="ja-JP" sz="1600" b="0" dirty="0" smtClean="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xmlns="" id="{2E81D6A0-39E3-4CB3-81B4-0BB2B7C39AE7}"/>
              </a:ext>
            </a:extLst>
          </p:cNvPr>
          <p:cNvSpPr/>
          <p:nvPr/>
        </p:nvSpPr>
        <p:spPr>
          <a:xfrm>
            <a:off x="9151513" y="1635617"/>
            <a:ext cx="566475" cy="6954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xmlns="" id="{2E81D6A0-39E3-4CB3-81B4-0BB2B7C39AE7}"/>
              </a:ext>
            </a:extLst>
          </p:cNvPr>
          <p:cNvSpPr/>
          <p:nvPr/>
        </p:nvSpPr>
        <p:spPr>
          <a:xfrm>
            <a:off x="8616571" y="2677736"/>
            <a:ext cx="1101417" cy="233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73852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20152" t="34129" r="8863" b="29104"/>
          <a:stretch/>
        </p:blipFill>
        <p:spPr>
          <a:xfrm>
            <a:off x="452438" y="1043189"/>
            <a:ext cx="8491041" cy="2472744"/>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20" y="3746755"/>
            <a:ext cx="8478160" cy="1272972"/>
          </a:xfrm>
          <a:prstGeom prst="rect">
            <a:avLst/>
          </a:prstGeom>
        </p:spPr>
      </p:pic>
      <p:pic>
        <p:nvPicPr>
          <p:cNvPr id="15" name="図 1">
            <a:extLst>
              <a:ext uri="{FF2B5EF4-FFF2-40B4-BE49-F238E27FC236}">
                <a16:creationId xmlns:a16="http://schemas.microsoft.com/office/drawing/2014/main" xmlns="" id="{F351988A-E7B2-429C-815B-A1BEBCD4EC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a16="http://schemas.microsoft.com/office/drawing/2014/main" xmlns=""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4" name="角丸四角形 1">
            <a:extLst>
              <a:ext uri="{FF2B5EF4-FFF2-40B4-BE49-F238E27FC236}">
                <a16:creationId xmlns:a16="http://schemas.microsoft.com/office/drawing/2014/main" xmlns=""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a16="http://schemas.microsoft.com/office/drawing/2014/main" xmlns="" id="{CA504E7A-7902-49EF-9D44-F171817914F9}"/>
              </a:ext>
            </a:extLst>
          </p:cNvPr>
          <p:cNvSpPr txBox="1">
            <a:spLocks noChangeArrowheads="1"/>
          </p:cNvSpPr>
          <p:nvPr/>
        </p:nvSpPr>
        <p:spPr bwMode="auto">
          <a:xfrm>
            <a:off x="419577" y="188597"/>
            <a:ext cx="562609"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fld id="{B2B1B352-9FB2-437D-98BD-D010A8DE7785}" type="slidenum">
              <a:rPr lang="ja-JP" altLang="en-US" sz="2400" b="0">
                <a:solidFill>
                  <a:schemeClr val="bg1"/>
                </a:solidFill>
                <a:latin typeface="メイリオ" panose="020B0604030504040204" pitchFamily="50" charset="-128"/>
                <a:ea typeface="メイリオ" panose="020B0604030504040204" pitchFamily="50" charset="-128"/>
              </a:rPr>
              <a:pPr algn="ctr" eaLnBrk="1" hangingPunct="1"/>
              <a:t>15</a:t>
            </a:fld>
            <a:endParaRPr lang="ja-JP" altLang="en-US" sz="2400" b="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5">
            <a:extLst>
              <a:ext uri="{FF2B5EF4-FFF2-40B4-BE49-F238E27FC236}">
                <a16:creationId xmlns:a16="http://schemas.microsoft.com/office/drawing/2014/main" xmlns="" id="{A49601B5-A8F9-4729-B475-57F779B04741}"/>
              </a:ext>
            </a:extLst>
          </p:cNvPr>
          <p:cNvSpPr txBox="1">
            <a:spLocks noChangeArrowheads="1"/>
          </p:cNvSpPr>
          <p:nvPr/>
        </p:nvSpPr>
        <p:spPr bwMode="auto">
          <a:xfrm>
            <a:off x="1015048" y="188596"/>
            <a:ext cx="831564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r>
              <a:rPr lang="ja-JP" altLang="en-US" sz="2400" b="0" dirty="0">
                <a:latin typeface="メイリオ" panose="020B0604030504040204" pitchFamily="50" charset="-128"/>
                <a:ea typeface="メイリオ" panose="020B0604030504040204" pitchFamily="50" charset="-128"/>
              </a:rPr>
              <a:t>担当者のコラム</a:t>
            </a:r>
          </a:p>
        </p:txBody>
      </p:sp>
      <p:sp>
        <p:nvSpPr>
          <p:cNvPr id="13" name="テキスト ボックス 5">
            <a:extLst>
              <a:ext uri="{FF2B5EF4-FFF2-40B4-BE49-F238E27FC236}">
                <a16:creationId xmlns:a16="http://schemas.microsoft.com/office/drawing/2014/main" xmlns="" id="{49DD2B77-E7B7-4D28-BD25-E3ABDE891D67}"/>
              </a:ext>
            </a:extLst>
          </p:cNvPr>
          <p:cNvSpPr txBox="1">
            <a:spLocks noChangeArrowheads="1"/>
          </p:cNvSpPr>
          <p:nvPr/>
        </p:nvSpPr>
        <p:spPr bwMode="auto">
          <a:xfrm>
            <a:off x="380997" y="5760237"/>
            <a:ext cx="9142412" cy="73866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kumimoji="1" lang="ja-JP" altLang="en-US" sz="1400" b="0" dirty="0" smtClean="0">
                <a:latin typeface="メイリオ" panose="020B0604030504040204" pitchFamily="50" charset="-128"/>
                <a:ea typeface="メイリオ" panose="020B0604030504040204" pitchFamily="50" charset="-128"/>
              </a:rPr>
              <a:t>高松様の「</a:t>
            </a:r>
            <a:r>
              <a:rPr kumimoji="1" lang="en-US" altLang="ja-JP" sz="1400" b="0" dirty="0">
                <a:latin typeface="メイリオ" panose="020B0604030504040204" pitchFamily="50" charset="-128"/>
                <a:ea typeface="メイリオ" panose="020B0604030504040204" pitchFamily="50" charset="-128"/>
              </a:rPr>
              <a:t>2020</a:t>
            </a:r>
            <a:r>
              <a:rPr kumimoji="1" lang="ja-JP" altLang="en-US" sz="1400" b="0" dirty="0">
                <a:latin typeface="メイリオ" panose="020B0604030504040204" pitchFamily="50" charset="-128"/>
                <a:ea typeface="メイリオ" panose="020B0604030504040204" pitchFamily="50" charset="-128"/>
              </a:rPr>
              <a:t>年</a:t>
            </a:r>
            <a:r>
              <a:rPr kumimoji="1" lang="en-US" altLang="ja-JP" sz="1400" b="0" dirty="0">
                <a:latin typeface="メイリオ" panose="020B0604030504040204" pitchFamily="50" charset="-128"/>
                <a:ea typeface="メイリオ" panose="020B0604030504040204" pitchFamily="50" charset="-128"/>
              </a:rPr>
              <a:t>4</a:t>
            </a:r>
            <a:r>
              <a:rPr kumimoji="1" lang="ja-JP" altLang="en-US" sz="1400" b="0" dirty="0">
                <a:latin typeface="メイリオ" panose="020B0604030504040204" pitchFamily="50" charset="-128"/>
                <a:ea typeface="メイリオ" panose="020B0604030504040204" pitchFamily="50" charset="-128"/>
              </a:rPr>
              <a:t>月、民法改正で変わる違約金と危険負担」記事</a:t>
            </a:r>
            <a:r>
              <a:rPr kumimoji="1" lang="ja-JP" altLang="en-US" sz="1400" b="0" dirty="0" smtClean="0">
                <a:latin typeface="メイリオ" panose="020B0604030504040204" pitchFamily="50" charset="-128"/>
                <a:ea typeface="メイリオ" panose="020B0604030504040204" pitchFamily="50" charset="-128"/>
              </a:rPr>
              <a:t>がセッション上位となっている。</a:t>
            </a:r>
            <a:endParaRPr kumimoji="1" lang="en-US" altLang="ja-JP" sz="1400" b="0" dirty="0" smtClean="0">
              <a:latin typeface="メイリオ" panose="020B0604030504040204" pitchFamily="50" charset="-128"/>
              <a:ea typeface="メイリオ" panose="020B0604030504040204" pitchFamily="50" charset="-128"/>
            </a:endParaRPr>
          </a:p>
          <a:p>
            <a:r>
              <a:rPr kumimoji="1" lang="ja-JP" altLang="en-US" sz="1400" b="0" dirty="0">
                <a:latin typeface="メイリオ" panose="020B0604030504040204" pitchFamily="50" charset="-128"/>
                <a:ea typeface="メイリオ" panose="020B0604030504040204" pitchFamily="50" charset="-128"/>
              </a:rPr>
              <a:t>次いで、渡邉様の「頭金なしのフルローン・オーバーローンに気をつけて！ </a:t>
            </a:r>
            <a:r>
              <a:rPr kumimoji="1" lang="ja-JP" altLang="en-US" sz="1400" b="0" dirty="0" smtClean="0">
                <a:latin typeface="メイリオ" panose="020B0604030504040204" pitchFamily="50" charset="-128"/>
                <a:ea typeface="メイリオ" panose="020B0604030504040204" pitchFamily="50" charset="-128"/>
              </a:rPr>
              <a:t>」記事が</a:t>
            </a:r>
            <a:r>
              <a:rPr kumimoji="1" lang="en-US" altLang="ja-JP" sz="1400" b="0" dirty="0" smtClean="0">
                <a:latin typeface="メイリオ" panose="020B0604030504040204" pitchFamily="50" charset="-128"/>
                <a:ea typeface="メイリオ" panose="020B0604030504040204" pitchFamily="50" charset="-128"/>
              </a:rPr>
              <a:t>2</a:t>
            </a:r>
            <a:r>
              <a:rPr kumimoji="1" lang="ja-JP" altLang="en-US" sz="1400" b="0" dirty="0" smtClean="0">
                <a:latin typeface="メイリオ" panose="020B0604030504040204" pitchFamily="50" charset="-128"/>
                <a:ea typeface="メイリオ" panose="020B0604030504040204" pitchFamily="50" charset="-128"/>
              </a:rPr>
              <a:t>番目にセッションが多い。</a:t>
            </a:r>
            <a:endParaRPr kumimoji="1" lang="en-US" altLang="ja-JP" sz="1400" b="0" dirty="0" smtClean="0">
              <a:latin typeface="メイリオ" panose="020B0604030504040204" pitchFamily="50" charset="-128"/>
              <a:ea typeface="メイリオ" panose="020B0604030504040204" pitchFamily="50" charset="-128"/>
            </a:endParaRPr>
          </a:p>
          <a:p>
            <a:r>
              <a:rPr kumimoji="1" lang="ja-JP" altLang="en-US" sz="1400" b="0" dirty="0" smtClean="0">
                <a:latin typeface="メイリオ" panose="020B0604030504040204" pitchFamily="50" charset="-128"/>
                <a:ea typeface="メイリオ" panose="020B0604030504040204" pitchFamily="50" charset="-128"/>
              </a:rPr>
              <a:t>佐藤様の「</a:t>
            </a:r>
            <a:r>
              <a:rPr kumimoji="1" lang="ja-JP" altLang="en-US" sz="1400" b="0" dirty="0">
                <a:latin typeface="メイリオ" panose="020B0604030504040204" pitchFamily="50" charset="-128"/>
                <a:ea typeface="メイリオ" panose="020B0604030504040204" pitchFamily="50" charset="-128"/>
              </a:rPr>
              <a:t>サブリースの解約にかかる違約金はもはや必要経費</a:t>
            </a:r>
            <a:r>
              <a:rPr kumimoji="1" lang="ja-JP" altLang="en-US" sz="1400" b="0" dirty="0" smtClean="0">
                <a:latin typeface="メイリオ" panose="020B0604030504040204" pitchFamily="50" charset="-128"/>
                <a:ea typeface="メイリオ" panose="020B0604030504040204" pitchFamily="50" charset="-128"/>
              </a:rPr>
              <a:t>」記事も流入多く、</a:t>
            </a:r>
            <a:r>
              <a:rPr kumimoji="1" lang="en-US" altLang="ja-JP" sz="1400" b="0" dirty="0" smtClean="0">
                <a:latin typeface="メイリオ" panose="020B0604030504040204" pitchFamily="50" charset="-128"/>
                <a:ea typeface="メイリオ" panose="020B0604030504040204" pitchFamily="50" charset="-128"/>
              </a:rPr>
              <a:t>CV</a:t>
            </a:r>
            <a:r>
              <a:rPr kumimoji="1" lang="ja-JP" altLang="en-US" sz="1400" b="0" dirty="0" smtClean="0">
                <a:latin typeface="メイリオ" panose="020B0604030504040204" pitchFamily="50" charset="-128"/>
                <a:ea typeface="メイリオ" panose="020B0604030504040204" pitchFamily="50" charset="-128"/>
              </a:rPr>
              <a:t>も</a:t>
            </a:r>
            <a:r>
              <a:rPr kumimoji="1" lang="en-US" altLang="ja-JP" sz="1400" b="0" dirty="0" smtClean="0">
                <a:latin typeface="メイリオ" panose="020B0604030504040204" pitchFamily="50" charset="-128"/>
                <a:ea typeface="メイリオ" panose="020B0604030504040204" pitchFamily="50" charset="-128"/>
              </a:rPr>
              <a:t>1</a:t>
            </a:r>
            <a:r>
              <a:rPr kumimoji="1" lang="ja-JP" altLang="en-US" sz="1400" b="0" dirty="0" smtClean="0">
                <a:latin typeface="メイリオ" panose="020B0604030504040204" pitchFamily="50" charset="-128"/>
                <a:ea typeface="メイリオ" panose="020B0604030504040204" pitchFamily="50" charset="-128"/>
              </a:rPr>
              <a:t>件発生。</a:t>
            </a:r>
            <a:endParaRPr kumimoji="1" lang="en-US" altLang="ja-JP" sz="1400" b="0" dirty="0" smtClean="0">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xmlns="" id="{535CEA0D-F1AF-498F-9658-8CE672ABE016}"/>
              </a:ext>
            </a:extLst>
          </p:cNvPr>
          <p:cNvSpPr/>
          <p:nvPr/>
        </p:nvSpPr>
        <p:spPr>
          <a:xfrm>
            <a:off x="478199" y="3238172"/>
            <a:ext cx="8465280" cy="2339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53791" y="686091"/>
            <a:ext cx="2704563" cy="307777"/>
          </a:xfrm>
          <a:prstGeom prst="rect">
            <a:avLst/>
          </a:prstGeom>
          <a:noFill/>
        </p:spPr>
        <p:txBody>
          <a:bodyPr wrap="square" rtlCol="0">
            <a:spAutoFit/>
          </a:bodyPr>
          <a:lstStyle/>
          <a:p>
            <a:r>
              <a:rPr kumimoji="1" lang="ja-JP" altLang="en-US" sz="1400" dirty="0" smtClean="0"/>
              <a:t>▼セッション上位</a:t>
            </a:r>
            <a:endParaRPr kumimoji="1" lang="ja-JP" altLang="en-US" sz="1400" dirty="0"/>
          </a:p>
        </p:txBody>
      </p:sp>
      <p:sp>
        <p:nvSpPr>
          <p:cNvPr id="14" name="テキスト ボックス 13"/>
          <p:cNvSpPr txBox="1"/>
          <p:nvPr/>
        </p:nvSpPr>
        <p:spPr>
          <a:xfrm>
            <a:off x="553790" y="3488474"/>
            <a:ext cx="2704563" cy="307777"/>
          </a:xfrm>
          <a:prstGeom prst="rect">
            <a:avLst/>
          </a:prstGeom>
          <a:noFill/>
        </p:spPr>
        <p:txBody>
          <a:bodyPr wrap="square" rtlCol="0">
            <a:spAutoFit/>
          </a:bodyPr>
          <a:lstStyle/>
          <a:p>
            <a:r>
              <a:rPr kumimoji="1" lang="ja-JP" altLang="en-US" sz="1400" dirty="0" smtClean="0"/>
              <a:t>▼</a:t>
            </a:r>
            <a:r>
              <a:rPr kumimoji="1" lang="en-US" altLang="ja-JP" sz="1400" dirty="0" smtClean="0"/>
              <a:t>CV</a:t>
            </a:r>
            <a:r>
              <a:rPr kumimoji="1" lang="ja-JP" altLang="en-US" sz="1400" dirty="0" smtClean="0"/>
              <a:t>ありコラムページ</a:t>
            </a:r>
            <a:endParaRPr kumimoji="1" lang="ja-JP" altLang="en-US" sz="1400" dirty="0"/>
          </a:p>
        </p:txBody>
      </p:sp>
      <p:sp>
        <p:nvSpPr>
          <p:cNvPr id="16" name="正方形/長方形 15">
            <a:extLst>
              <a:ext uri="{FF2B5EF4-FFF2-40B4-BE49-F238E27FC236}">
                <a16:creationId xmlns:a16="http://schemas.microsoft.com/office/drawing/2014/main" xmlns="" id="{535CEA0D-F1AF-498F-9658-8CE672ABE016}"/>
              </a:ext>
            </a:extLst>
          </p:cNvPr>
          <p:cNvSpPr/>
          <p:nvPr/>
        </p:nvSpPr>
        <p:spPr>
          <a:xfrm>
            <a:off x="465319" y="4803821"/>
            <a:ext cx="8465280" cy="2322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4351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
            <a:extLst>
              <a:ext uri="{FF2B5EF4-FFF2-40B4-BE49-F238E27FC236}">
                <a16:creationId xmlns:a16="http://schemas.microsoft.com/office/drawing/2014/main" xmlns="" id="{F351988A-E7B2-429C-815B-A1BEBCD4EC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a16="http://schemas.microsoft.com/office/drawing/2014/main" xmlns=""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4" name="角丸四角形 1">
            <a:extLst>
              <a:ext uri="{FF2B5EF4-FFF2-40B4-BE49-F238E27FC236}">
                <a16:creationId xmlns:a16="http://schemas.microsoft.com/office/drawing/2014/main" xmlns=""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a16="http://schemas.microsoft.com/office/drawing/2014/main" xmlns="" id="{CA504E7A-7902-49EF-9D44-F171817914F9}"/>
              </a:ext>
            </a:extLst>
          </p:cNvPr>
          <p:cNvSpPr txBox="1">
            <a:spLocks noChangeArrowheads="1"/>
          </p:cNvSpPr>
          <p:nvPr/>
        </p:nvSpPr>
        <p:spPr bwMode="auto">
          <a:xfrm>
            <a:off x="419577" y="188597"/>
            <a:ext cx="562609"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fld id="{B2B1B352-9FB2-437D-98BD-D010A8DE7785}" type="slidenum">
              <a:rPr lang="ja-JP" altLang="en-US" sz="2400" b="0">
                <a:solidFill>
                  <a:schemeClr val="bg1"/>
                </a:solidFill>
                <a:latin typeface="メイリオ" panose="020B0604030504040204" pitchFamily="50" charset="-128"/>
                <a:ea typeface="メイリオ" panose="020B0604030504040204" pitchFamily="50" charset="-128"/>
              </a:rPr>
              <a:pPr algn="ctr" eaLnBrk="1" hangingPunct="1"/>
              <a:t>16</a:t>
            </a:fld>
            <a:endParaRPr lang="ja-JP" altLang="en-US" sz="2400" b="0">
              <a:solidFill>
                <a:schemeClr val="bg1"/>
              </a:solidFill>
              <a:latin typeface="メイリオ" panose="020B0604030504040204" pitchFamily="50" charset="-128"/>
              <a:ea typeface="メイリオ" panose="020B0604030504040204" pitchFamily="50" charset="-128"/>
            </a:endParaRPr>
          </a:p>
        </p:txBody>
      </p:sp>
      <p:sp>
        <p:nvSpPr>
          <p:cNvPr id="13" name="テキスト ボックス 5">
            <a:extLst>
              <a:ext uri="{FF2B5EF4-FFF2-40B4-BE49-F238E27FC236}">
                <a16:creationId xmlns:a16="http://schemas.microsoft.com/office/drawing/2014/main" xmlns="" id="{49DD2B77-E7B7-4D28-BD25-E3ABDE891D67}"/>
              </a:ext>
            </a:extLst>
          </p:cNvPr>
          <p:cNvSpPr txBox="1">
            <a:spLocks noChangeArrowheads="1"/>
          </p:cNvSpPr>
          <p:nvPr/>
        </p:nvSpPr>
        <p:spPr bwMode="auto">
          <a:xfrm>
            <a:off x="382588" y="5592185"/>
            <a:ext cx="9142412" cy="83099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kumimoji="1" lang="en-US" altLang="ja-JP" sz="1600" b="0" dirty="0" smtClean="0">
                <a:latin typeface="メイリオ" panose="020B0604030504040204" pitchFamily="50" charset="-128"/>
                <a:ea typeface="メイリオ" panose="020B0604030504040204" pitchFamily="50" charset="-128"/>
              </a:rPr>
              <a:t>9</a:t>
            </a:r>
            <a:r>
              <a:rPr kumimoji="1" lang="ja-JP" altLang="en-US" sz="1600" b="0" dirty="0" smtClean="0">
                <a:latin typeface="メイリオ" panose="020B0604030504040204" pitchFamily="50" charset="-128"/>
                <a:ea typeface="メイリオ" panose="020B0604030504040204" pitchFamily="50" charset="-128"/>
              </a:rPr>
              <a:t>月は社長コラム経由で</a:t>
            </a:r>
            <a:r>
              <a:rPr kumimoji="1" lang="en-US" altLang="ja-JP" sz="1600" b="0" dirty="0" smtClean="0">
                <a:latin typeface="メイリオ" panose="020B0604030504040204" pitchFamily="50" charset="-128"/>
                <a:ea typeface="メイリオ" panose="020B0604030504040204" pitchFamily="50" charset="-128"/>
              </a:rPr>
              <a:t>CV</a:t>
            </a:r>
            <a:r>
              <a:rPr kumimoji="1" lang="ja-JP" altLang="en-US" sz="1600" b="0" dirty="0" smtClean="0">
                <a:latin typeface="メイリオ" panose="020B0604030504040204" pitchFamily="50" charset="-128"/>
                <a:ea typeface="メイリオ" panose="020B0604030504040204" pitchFamily="50" charset="-128"/>
              </a:rPr>
              <a:t>発生はしていない。</a:t>
            </a:r>
            <a:endParaRPr kumimoji="1" lang="en-US" altLang="ja-JP" sz="1600" b="0" dirty="0" smtClean="0">
              <a:latin typeface="メイリオ" panose="020B0604030504040204" pitchFamily="50" charset="-128"/>
              <a:ea typeface="メイリオ" panose="020B0604030504040204" pitchFamily="50" charset="-128"/>
            </a:endParaRPr>
          </a:p>
          <a:p>
            <a:r>
              <a:rPr kumimoji="1" lang="ja-JP" altLang="en-US" sz="1600" b="0" dirty="0" smtClean="0">
                <a:latin typeface="メイリオ" panose="020B0604030504040204" pitchFamily="50" charset="-128"/>
                <a:ea typeface="メイリオ" panose="020B0604030504040204" pitchFamily="50" charset="-128"/>
              </a:rPr>
              <a:t>セッション上位のページは前月に続き「</a:t>
            </a:r>
            <a:r>
              <a:rPr kumimoji="1" lang="en-US" altLang="ja-JP" sz="1600" b="0" dirty="0">
                <a:latin typeface="メイリオ" panose="020B0604030504040204" pitchFamily="50" charset="-128"/>
                <a:ea typeface="メイリオ" panose="020B0604030504040204" pitchFamily="50" charset="-128"/>
              </a:rPr>
              <a:t>https://fgh.co.jp/presidents_column/20200131/</a:t>
            </a:r>
            <a:r>
              <a:rPr kumimoji="1" lang="ja-JP" altLang="en-US" sz="1600" b="0" dirty="0" smtClean="0">
                <a:latin typeface="メイリオ" panose="020B0604030504040204" pitchFamily="50" charset="-128"/>
                <a:ea typeface="メイリオ" panose="020B0604030504040204" pitchFamily="50" charset="-128"/>
              </a:rPr>
              <a:t>」。</a:t>
            </a:r>
            <a:endParaRPr kumimoji="1" lang="en-US" altLang="ja-JP" sz="1600" b="0" dirty="0" smtClean="0">
              <a:latin typeface="メイリオ" panose="020B0604030504040204" pitchFamily="50" charset="-128"/>
              <a:ea typeface="メイリオ" panose="020B0604030504040204" pitchFamily="50" charset="-128"/>
            </a:endParaRPr>
          </a:p>
          <a:p>
            <a:r>
              <a:rPr kumimoji="1" lang="ja-JP" altLang="en-US" sz="1600" b="0" dirty="0" smtClean="0">
                <a:latin typeface="メイリオ" panose="020B0604030504040204" pitchFamily="50" charset="-128"/>
                <a:ea typeface="メイリオ" panose="020B0604030504040204" pitchFamily="50" charset="-128"/>
              </a:rPr>
              <a:t>自然流入で「キャンピングカー投資</a:t>
            </a:r>
            <a:r>
              <a:rPr kumimoji="1" lang="ja-JP" altLang="en-US" sz="1600" b="0" dirty="0">
                <a:latin typeface="メイリオ" panose="020B0604030504040204" pitchFamily="50" charset="-128"/>
                <a:ea typeface="メイリオ" panose="020B0604030504040204" pitchFamily="50" charset="-128"/>
              </a:rPr>
              <a:t>」、「キャンピングカー </a:t>
            </a:r>
            <a:r>
              <a:rPr kumimoji="1" lang="ja-JP" altLang="en-US" sz="1600" b="0" dirty="0" smtClean="0">
                <a:latin typeface="メイリオ" panose="020B0604030504040204" pitchFamily="50" charset="-128"/>
                <a:ea typeface="メイリオ" panose="020B0604030504040204" pitchFamily="50" charset="-128"/>
              </a:rPr>
              <a:t>減価償却」で流入している。</a:t>
            </a:r>
            <a:endParaRPr kumimoji="1" lang="en-US" altLang="ja-JP" sz="1600" b="0" dirty="0">
              <a:latin typeface="メイリオ" panose="020B0604030504040204" pitchFamily="50" charset="-128"/>
              <a:ea typeface="メイリオ" panose="020B0604030504040204" pitchFamily="50" charset="-128"/>
            </a:endParaRPr>
          </a:p>
        </p:txBody>
      </p:sp>
      <p:sp>
        <p:nvSpPr>
          <p:cNvPr id="12" name="テキスト ボックス 5">
            <a:extLst>
              <a:ext uri="{FF2B5EF4-FFF2-40B4-BE49-F238E27FC236}">
                <a16:creationId xmlns:a16="http://schemas.microsoft.com/office/drawing/2014/main" xmlns="" id="{6E00ABA4-E016-4BB1-B47D-30954532F877}"/>
              </a:ext>
            </a:extLst>
          </p:cNvPr>
          <p:cNvSpPr txBox="1">
            <a:spLocks noChangeArrowheads="1"/>
          </p:cNvSpPr>
          <p:nvPr/>
        </p:nvSpPr>
        <p:spPr bwMode="auto">
          <a:xfrm>
            <a:off x="1015048" y="188596"/>
            <a:ext cx="831564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r>
              <a:rPr lang="ja-JP" altLang="en-US" sz="2400" b="0" dirty="0">
                <a:latin typeface="メイリオ" panose="020B0604030504040204" pitchFamily="50" charset="-128"/>
                <a:ea typeface="メイリオ" panose="020B0604030504040204" pitchFamily="50" charset="-128"/>
              </a:rPr>
              <a:t>「社長コラム」</a:t>
            </a:r>
          </a:p>
        </p:txBody>
      </p:sp>
      <p:sp>
        <p:nvSpPr>
          <p:cNvPr id="14" name="テキスト ボックス 13"/>
          <p:cNvSpPr txBox="1"/>
          <p:nvPr/>
        </p:nvSpPr>
        <p:spPr>
          <a:xfrm>
            <a:off x="194859" y="744442"/>
            <a:ext cx="2704563" cy="307777"/>
          </a:xfrm>
          <a:prstGeom prst="rect">
            <a:avLst/>
          </a:prstGeom>
          <a:noFill/>
        </p:spPr>
        <p:txBody>
          <a:bodyPr wrap="square" rtlCol="0">
            <a:spAutoFit/>
          </a:bodyPr>
          <a:lstStyle/>
          <a:p>
            <a:r>
              <a:rPr kumimoji="1" lang="ja-JP" altLang="en-US" sz="1400" dirty="0" smtClean="0"/>
              <a:t>▼検索キーワード</a:t>
            </a:r>
            <a:endParaRPr kumimoji="1" lang="ja-JP" altLang="en-US" sz="1400" dirty="0"/>
          </a:p>
        </p:txBody>
      </p:sp>
      <p:sp>
        <p:nvSpPr>
          <p:cNvPr id="16" name="テキスト ボックス 15"/>
          <p:cNvSpPr txBox="1"/>
          <p:nvPr/>
        </p:nvSpPr>
        <p:spPr>
          <a:xfrm>
            <a:off x="4523337" y="766458"/>
            <a:ext cx="2704563" cy="307777"/>
          </a:xfrm>
          <a:prstGeom prst="rect">
            <a:avLst/>
          </a:prstGeom>
          <a:noFill/>
        </p:spPr>
        <p:txBody>
          <a:bodyPr wrap="square" rtlCol="0">
            <a:spAutoFit/>
          </a:bodyPr>
          <a:lstStyle/>
          <a:p>
            <a:r>
              <a:rPr kumimoji="1" lang="ja-JP" altLang="en-US" sz="1400" dirty="0" smtClean="0"/>
              <a:t>▼ページ</a:t>
            </a:r>
            <a:endParaRPr kumimoji="1" lang="ja-JP" altLang="en-US" sz="1400" dirty="0"/>
          </a:p>
        </p:txBody>
      </p:sp>
      <p:pic>
        <p:nvPicPr>
          <p:cNvPr id="4" name="図 3"/>
          <p:cNvPicPr>
            <a:picLocks noChangeAspect="1"/>
          </p:cNvPicPr>
          <p:nvPr/>
        </p:nvPicPr>
        <p:blipFill>
          <a:blip r:embed="rId3"/>
          <a:stretch>
            <a:fillRect/>
          </a:stretch>
        </p:blipFill>
        <p:spPr>
          <a:xfrm>
            <a:off x="289817" y="997464"/>
            <a:ext cx="4233519" cy="4584410"/>
          </a:xfrm>
          <a:prstGeom prst="rect">
            <a:avLst/>
          </a:prstGeom>
        </p:spPr>
      </p:pic>
      <p:pic>
        <p:nvPicPr>
          <p:cNvPr id="7" name="図 6"/>
          <p:cNvPicPr>
            <a:picLocks noChangeAspect="1"/>
          </p:cNvPicPr>
          <p:nvPr/>
        </p:nvPicPr>
        <p:blipFill>
          <a:blip r:embed="rId4"/>
          <a:stretch>
            <a:fillRect/>
          </a:stretch>
        </p:blipFill>
        <p:spPr>
          <a:xfrm>
            <a:off x="4618294" y="987824"/>
            <a:ext cx="5150962" cy="3468266"/>
          </a:xfrm>
          <a:prstGeom prst="rect">
            <a:avLst/>
          </a:prstGeom>
        </p:spPr>
      </p:pic>
    </p:spTree>
    <p:extLst>
      <p:ext uri="{BB962C8B-B14F-4D97-AF65-F5344CB8AC3E}">
        <p14:creationId xmlns:p14="http://schemas.microsoft.com/office/powerpoint/2010/main" val="3257323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854916" y="702445"/>
            <a:ext cx="8202236" cy="4340304"/>
          </a:xfrm>
          <a:prstGeom prst="rect">
            <a:avLst/>
          </a:prstGeom>
        </p:spPr>
      </p:pic>
      <p:pic>
        <p:nvPicPr>
          <p:cNvPr id="15" name="図 1">
            <a:extLst>
              <a:ext uri="{FF2B5EF4-FFF2-40B4-BE49-F238E27FC236}">
                <a16:creationId xmlns:a16="http://schemas.microsoft.com/office/drawing/2014/main" xmlns="" id="{F351988A-E7B2-429C-815B-A1BEBCD4EC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a16="http://schemas.microsoft.com/office/drawing/2014/main" xmlns=""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4" name="角丸四角形 1">
            <a:extLst>
              <a:ext uri="{FF2B5EF4-FFF2-40B4-BE49-F238E27FC236}">
                <a16:creationId xmlns:a16="http://schemas.microsoft.com/office/drawing/2014/main" xmlns=""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a16="http://schemas.microsoft.com/office/drawing/2014/main" xmlns="" id="{CA504E7A-7902-49EF-9D44-F171817914F9}"/>
              </a:ext>
            </a:extLst>
          </p:cNvPr>
          <p:cNvSpPr txBox="1">
            <a:spLocks noChangeArrowheads="1"/>
          </p:cNvSpPr>
          <p:nvPr/>
        </p:nvSpPr>
        <p:spPr bwMode="auto">
          <a:xfrm>
            <a:off x="419577" y="188597"/>
            <a:ext cx="562609"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fld id="{B2B1B352-9FB2-437D-98BD-D010A8DE7785}" type="slidenum">
              <a:rPr lang="ja-JP" altLang="en-US" sz="2400" b="0">
                <a:solidFill>
                  <a:schemeClr val="bg1"/>
                </a:solidFill>
                <a:latin typeface="メイリオ" panose="020B0604030504040204" pitchFamily="50" charset="-128"/>
                <a:ea typeface="メイリオ" panose="020B0604030504040204" pitchFamily="50" charset="-128"/>
              </a:rPr>
              <a:pPr algn="ctr" eaLnBrk="1" hangingPunct="1"/>
              <a:t>17</a:t>
            </a:fld>
            <a:endParaRPr lang="ja-JP" altLang="en-US" sz="2400" b="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5">
            <a:extLst>
              <a:ext uri="{FF2B5EF4-FFF2-40B4-BE49-F238E27FC236}">
                <a16:creationId xmlns:a16="http://schemas.microsoft.com/office/drawing/2014/main" xmlns="" id="{A49601B5-A8F9-4729-B475-57F779B04741}"/>
              </a:ext>
            </a:extLst>
          </p:cNvPr>
          <p:cNvSpPr txBox="1">
            <a:spLocks noChangeArrowheads="1"/>
          </p:cNvSpPr>
          <p:nvPr/>
        </p:nvSpPr>
        <p:spPr bwMode="auto">
          <a:xfrm>
            <a:off x="1015048" y="188596"/>
            <a:ext cx="831564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r>
              <a:rPr lang="ja-JP" altLang="en-US" sz="2400" b="0" dirty="0">
                <a:latin typeface="メイリオ" panose="020B0604030504040204" pitchFamily="50" charset="-128"/>
                <a:ea typeface="メイリオ" panose="020B0604030504040204" pitchFamily="50" charset="-128"/>
              </a:rPr>
              <a:t>比較サイトの報告</a:t>
            </a:r>
          </a:p>
        </p:txBody>
      </p:sp>
      <p:sp>
        <p:nvSpPr>
          <p:cNvPr id="10" name="テキスト ボックス 5">
            <a:extLst>
              <a:ext uri="{FF2B5EF4-FFF2-40B4-BE49-F238E27FC236}">
                <a16:creationId xmlns:a16="http://schemas.microsoft.com/office/drawing/2014/main" xmlns="" id="{6279BA1E-6AFE-4F1F-8B8D-B7D7B4E3F6F4}"/>
              </a:ext>
            </a:extLst>
          </p:cNvPr>
          <p:cNvSpPr txBox="1">
            <a:spLocks noChangeArrowheads="1"/>
          </p:cNvSpPr>
          <p:nvPr/>
        </p:nvSpPr>
        <p:spPr bwMode="auto">
          <a:xfrm>
            <a:off x="249227" y="5075269"/>
            <a:ext cx="9407546" cy="156966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kumimoji="1" lang="ja-JP" altLang="en-US" sz="1600" b="0" dirty="0">
                <a:latin typeface="メイリオ" panose="020B0604030504040204" pitchFamily="50" charset="-128"/>
                <a:ea typeface="メイリオ" panose="020B0604030504040204" pitchFamily="50" charset="-128"/>
              </a:rPr>
              <a:t>「</a:t>
            </a:r>
            <a:r>
              <a:rPr kumimoji="1" lang="en-US" altLang="ja-JP" sz="1600" b="0" dirty="0">
                <a:latin typeface="メイリオ" panose="020B0604030504040204" pitchFamily="50" charset="-128"/>
                <a:ea typeface="メイリオ" panose="020B0604030504040204" pitchFamily="50" charset="-128"/>
                <a:hlinkClick r:id="rId4"/>
              </a:rPr>
              <a:t>http://room-deal.com/</a:t>
            </a:r>
            <a:r>
              <a:rPr kumimoji="1" lang="ja-JP" altLang="en-US" sz="1600" b="0" dirty="0">
                <a:latin typeface="メイリオ" panose="020B0604030504040204" pitchFamily="50" charset="-128"/>
                <a:ea typeface="メイリオ" panose="020B0604030504040204" pitchFamily="50" charset="-128"/>
              </a:rPr>
              <a:t>」ドメインにおいて、</a:t>
            </a:r>
            <a:r>
              <a:rPr kumimoji="1" lang="ja-JP" altLang="en-US" sz="1600" b="0" dirty="0" smtClean="0">
                <a:latin typeface="メイリオ" panose="020B0604030504040204" pitchFamily="50" charset="-128"/>
                <a:ea typeface="メイリオ" panose="020B0604030504040204" pitchFamily="50" charset="-128"/>
              </a:rPr>
              <a:t>「</a:t>
            </a:r>
            <a:r>
              <a:rPr kumimoji="1" lang="en-US" altLang="ja-JP" sz="1600" b="0" dirty="0" smtClean="0">
                <a:latin typeface="メイリオ" panose="020B0604030504040204" pitchFamily="50" charset="-128"/>
                <a:ea typeface="メイリオ" panose="020B0604030504040204" pitchFamily="50" charset="-128"/>
              </a:rPr>
              <a:t>FGH</a:t>
            </a:r>
            <a:r>
              <a:rPr kumimoji="1" lang="ja-JP" altLang="en-US" sz="1600" b="0" dirty="0">
                <a:latin typeface="メイリオ" panose="020B0604030504040204" pitchFamily="50" charset="-128"/>
                <a:ea typeface="メイリオ" panose="020B0604030504040204" pitchFamily="50" charset="-128"/>
              </a:rPr>
              <a:t>　</a:t>
            </a:r>
            <a:r>
              <a:rPr kumimoji="1" lang="ja-JP" altLang="en-US" sz="1600" b="0" dirty="0" smtClean="0">
                <a:latin typeface="メイリオ" panose="020B0604030504040204" pitchFamily="50" charset="-128"/>
                <a:ea typeface="メイリオ" panose="020B0604030504040204" pitchFamily="50" charset="-128"/>
              </a:rPr>
              <a:t>評判」は前月</a:t>
            </a:r>
            <a:r>
              <a:rPr kumimoji="1" lang="ja-JP" altLang="en-US" sz="1600" b="0" dirty="0" smtClean="0">
                <a:latin typeface="メイリオ" panose="020B0604030504040204" pitchFamily="50" charset="-128"/>
                <a:ea typeface="メイリオ" panose="020B0604030504040204" pitchFamily="50" charset="-128"/>
              </a:rPr>
              <a:t>対比で順位が上昇</a:t>
            </a:r>
            <a:r>
              <a:rPr kumimoji="1" lang="ja-JP" altLang="en-US" sz="1600" b="0" dirty="0" smtClean="0">
                <a:latin typeface="メイリオ" panose="020B0604030504040204" pitchFamily="50" charset="-128"/>
                <a:ea typeface="メイリオ" panose="020B0604030504040204" pitchFamily="50" charset="-128"/>
              </a:rPr>
              <a:t>しているが、その他の</a:t>
            </a:r>
            <a:r>
              <a:rPr kumimoji="1" lang="en-US" altLang="ja-JP" sz="1600" b="0" dirty="0" smtClean="0">
                <a:latin typeface="メイリオ" panose="020B0604030504040204" pitchFamily="50" charset="-128"/>
                <a:ea typeface="メイリオ" panose="020B0604030504040204" pitchFamily="50" charset="-128"/>
              </a:rPr>
              <a:t>FGH</a:t>
            </a:r>
            <a:r>
              <a:rPr kumimoji="1" lang="ja-JP" altLang="en-US" sz="1600" b="0" dirty="0" smtClean="0">
                <a:latin typeface="メイリオ" panose="020B0604030504040204" pitchFamily="50" charset="-128"/>
                <a:ea typeface="メイリオ" panose="020B0604030504040204" pitchFamily="50" charset="-128"/>
              </a:rPr>
              <a:t>関連掛け合わせキーワードの順位は前月対比で順位は低下している。</a:t>
            </a:r>
            <a:endParaRPr kumimoji="1" lang="en-US" altLang="ja-JP" sz="1600" b="0" dirty="0">
              <a:latin typeface="メイリオ" panose="020B0604030504040204" pitchFamily="50" charset="-128"/>
              <a:ea typeface="メイリオ" panose="020B0604030504040204" pitchFamily="50" charset="-128"/>
            </a:endParaRPr>
          </a:p>
          <a:p>
            <a:r>
              <a:rPr kumimoji="1" lang="ja-JP" altLang="en-US" sz="1600" b="0" dirty="0" smtClean="0">
                <a:latin typeface="メイリオ" panose="020B0604030504040204" pitchFamily="50" charset="-128"/>
                <a:ea typeface="メイリオ" panose="020B0604030504040204" pitchFamily="50" charset="-128"/>
              </a:rPr>
              <a:t>「オメガエステート　口コミ」というキーワードで</a:t>
            </a:r>
            <a:r>
              <a:rPr kumimoji="1" lang="ja-JP" altLang="en-US" sz="1600" b="0" dirty="0" smtClean="0">
                <a:latin typeface="メイリオ" panose="020B0604030504040204" pitchFamily="50" charset="-128"/>
                <a:ea typeface="メイリオ" panose="020B0604030504040204" pitchFamily="50" charset="-128"/>
              </a:rPr>
              <a:t>は前月に続き</a:t>
            </a:r>
            <a:r>
              <a:rPr kumimoji="1" lang="en-US" altLang="ja-JP" sz="1600" b="0" dirty="0" smtClean="0">
                <a:latin typeface="メイリオ" panose="020B0604030504040204" pitchFamily="50" charset="-128"/>
                <a:ea typeface="メイリオ" panose="020B0604030504040204" pitchFamily="50" charset="-128"/>
              </a:rPr>
              <a:t>1</a:t>
            </a:r>
            <a:r>
              <a:rPr kumimoji="1" lang="ja-JP" altLang="en-US" sz="1600" b="0" dirty="0" smtClean="0">
                <a:latin typeface="メイリオ" panose="020B0604030504040204" pitchFamily="50" charset="-128"/>
                <a:ea typeface="メイリオ" panose="020B0604030504040204" pitchFamily="50" charset="-128"/>
              </a:rPr>
              <a:t>位をキープ。</a:t>
            </a:r>
            <a:endParaRPr kumimoji="1" lang="en-US" altLang="ja-JP" sz="1600" b="0" dirty="0">
              <a:latin typeface="メイリオ" panose="020B0604030504040204" pitchFamily="50" charset="-128"/>
              <a:ea typeface="メイリオ" panose="020B0604030504040204" pitchFamily="50" charset="-128"/>
            </a:endParaRPr>
          </a:p>
          <a:p>
            <a:endParaRPr kumimoji="1" lang="en-US" altLang="ja-JP" sz="1600" b="0" dirty="0" smtClean="0">
              <a:latin typeface="メイリオ" panose="020B0604030504040204" pitchFamily="50" charset="-128"/>
              <a:ea typeface="メイリオ" panose="020B0604030504040204" pitchFamily="50" charset="-128"/>
            </a:endParaRPr>
          </a:p>
          <a:p>
            <a:r>
              <a:rPr kumimoji="1" lang="en-US" altLang="ja-JP" sz="1600" b="0" dirty="0" smtClean="0">
                <a:latin typeface="メイリオ" panose="020B0604030504040204" pitchFamily="50" charset="-128"/>
                <a:ea typeface="メイリオ" panose="020B0604030504040204" pitchFamily="50" charset="-128"/>
              </a:rPr>
              <a:t>9</a:t>
            </a:r>
            <a:r>
              <a:rPr kumimoji="1" lang="ja-JP" altLang="en-US" sz="1600" b="0" dirty="0" smtClean="0">
                <a:latin typeface="メイリオ" panose="020B0604030504040204" pitchFamily="50" charset="-128"/>
                <a:ea typeface="メイリオ" panose="020B0604030504040204" pitchFamily="50" charset="-128"/>
              </a:rPr>
              <a:t>月</a:t>
            </a:r>
            <a:r>
              <a:rPr kumimoji="1" lang="ja-JP" altLang="en-US" sz="1600" b="0" dirty="0">
                <a:latin typeface="メイリオ" panose="020B0604030504040204" pitchFamily="50" charset="-128"/>
                <a:ea typeface="メイリオ" panose="020B0604030504040204" pitchFamily="50" charset="-128"/>
              </a:rPr>
              <a:t>は</a:t>
            </a:r>
            <a:r>
              <a:rPr kumimoji="1" lang="ja-JP" altLang="en-US" sz="1600" b="0" dirty="0" smtClean="0">
                <a:latin typeface="メイリオ" panose="020B0604030504040204" pitchFamily="50" charset="-128"/>
                <a:ea typeface="メイリオ" panose="020B0604030504040204" pitchFamily="50" charset="-128"/>
              </a:rPr>
              <a:t>、「</a:t>
            </a:r>
            <a:r>
              <a:rPr kumimoji="1" lang="en-US" altLang="ja-JP" sz="1600" b="0" dirty="0">
                <a:latin typeface="メイリオ" panose="020B0604030504040204" pitchFamily="50" charset="-128"/>
                <a:ea typeface="メイリオ" panose="020B0604030504040204" pitchFamily="50" charset="-128"/>
                <a:hlinkClick r:id="rId4"/>
              </a:rPr>
              <a:t> room-deal.com </a:t>
            </a:r>
            <a:r>
              <a:rPr kumimoji="1" lang="ja-JP" altLang="en-US" sz="1600" b="0" dirty="0" smtClean="0">
                <a:latin typeface="メイリオ" panose="020B0604030504040204" pitchFamily="50" charset="-128"/>
                <a:ea typeface="メイリオ" panose="020B0604030504040204" pitchFamily="50" charset="-128"/>
              </a:rPr>
              <a:t>」リファラー</a:t>
            </a:r>
            <a:r>
              <a:rPr kumimoji="1" lang="ja-JP" altLang="en-US" sz="1600" b="0" dirty="0" smtClean="0">
                <a:latin typeface="メイリオ" panose="020B0604030504040204" pitchFamily="50" charset="-128"/>
                <a:ea typeface="メイリオ" panose="020B0604030504040204" pitchFamily="50" charset="-128"/>
              </a:rPr>
              <a:t>で</a:t>
            </a:r>
            <a:r>
              <a:rPr kumimoji="1" lang="en-US" altLang="ja-JP" sz="1600" b="0" dirty="0" smtClean="0">
                <a:latin typeface="メイリオ" panose="020B0604030504040204" pitchFamily="50" charset="-128"/>
                <a:ea typeface="メイリオ" panose="020B0604030504040204" pitchFamily="50" charset="-128"/>
              </a:rPr>
              <a:t>1</a:t>
            </a:r>
            <a:r>
              <a:rPr kumimoji="1" lang="ja-JP" altLang="en-US" sz="1600" b="0" dirty="0" smtClean="0">
                <a:latin typeface="メイリオ" panose="020B0604030504040204" pitchFamily="50" charset="-128"/>
                <a:ea typeface="メイリオ" panose="020B0604030504040204" pitchFamily="50" charset="-128"/>
              </a:rPr>
              <a:t>件の</a:t>
            </a:r>
            <a:r>
              <a:rPr kumimoji="1" lang="en-US" altLang="ja-JP" sz="1600" b="0" dirty="0">
                <a:latin typeface="メイリオ" panose="020B0604030504040204" pitchFamily="50" charset="-128"/>
                <a:ea typeface="メイリオ" panose="020B0604030504040204" pitchFamily="50" charset="-128"/>
              </a:rPr>
              <a:t>CV</a:t>
            </a:r>
            <a:r>
              <a:rPr kumimoji="1" lang="ja-JP" altLang="en-US" sz="1600" b="0" dirty="0" smtClean="0">
                <a:latin typeface="メイリオ" panose="020B0604030504040204" pitchFamily="50" charset="-128"/>
                <a:ea typeface="メイリオ" panose="020B0604030504040204" pitchFamily="50" charset="-128"/>
              </a:rPr>
              <a:t>がとれている。</a:t>
            </a:r>
            <a:endParaRPr kumimoji="1" lang="en-US" altLang="ja-JP" sz="1600" b="0" dirty="0" smtClean="0">
              <a:latin typeface="メイリオ" panose="020B0604030504040204" pitchFamily="50" charset="-128"/>
              <a:ea typeface="メイリオ" panose="020B0604030504040204" pitchFamily="50" charset="-128"/>
            </a:endParaRPr>
          </a:p>
          <a:p>
            <a:r>
              <a:rPr kumimoji="1" lang="ja-JP" altLang="en-US" sz="1600" b="0" dirty="0" smtClean="0">
                <a:latin typeface="メイリオ" panose="020B0604030504040204" pitchFamily="50" charset="-128"/>
                <a:ea typeface="メイリオ" panose="020B0604030504040204" pitchFamily="50" charset="-128"/>
              </a:rPr>
              <a:t>目標</a:t>
            </a:r>
            <a:r>
              <a:rPr kumimoji="1" lang="en-US" altLang="ja-JP" sz="1600" b="0" dirty="0" smtClean="0">
                <a:latin typeface="メイリオ" panose="020B0604030504040204" pitchFamily="50" charset="-128"/>
                <a:ea typeface="メイリオ" panose="020B0604030504040204" pitchFamily="50" charset="-128"/>
              </a:rPr>
              <a:t>14:</a:t>
            </a:r>
            <a:r>
              <a:rPr kumimoji="1" lang="ja-JP" altLang="en-US" sz="1600" b="0" dirty="0" smtClean="0">
                <a:latin typeface="メイリオ" panose="020B0604030504040204" pitchFamily="50" charset="-128"/>
                <a:ea typeface="メイリオ" panose="020B0604030504040204" pitchFamily="50" charset="-128"/>
              </a:rPr>
              <a:t>無料査定</a:t>
            </a:r>
            <a:r>
              <a:rPr kumimoji="1" lang="en-US" altLang="ja-JP" sz="1600" b="0" dirty="0" smtClean="0">
                <a:latin typeface="メイリオ" panose="020B0604030504040204" pitchFamily="50" charset="-128"/>
                <a:ea typeface="メイリオ" panose="020B0604030504040204" pitchFamily="50" charset="-128"/>
              </a:rPr>
              <a:t>(</a:t>
            </a:r>
            <a:r>
              <a:rPr kumimoji="1" lang="ja-JP" altLang="en-US" sz="1600" b="0" dirty="0" smtClean="0">
                <a:latin typeface="メイリオ" panose="020B0604030504040204" pitchFamily="50" charset="-128"/>
                <a:ea typeface="メイリオ" panose="020B0604030504040204" pitchFamily="50" charset="-128"/>
              </a:rPr>
              <a:t>査定ページ</a:t>
            </a:r>
            <a:r>
              <a:rPr kumimoji="1" lang="en-US" altLang="ja-JP" sz="1600" b="0" dirty="0" smtClean="0">
                <a:latin typeface="メイリオ" panose="020B0604030504040204" pitchFamily="50" charset="-128"/>
                <a:ea typeface="メイリオ" panose="020B0604030504040204" pitchFamily="50" charset="-128"/>
              </a:rPr>
              <a:t>)</a:t>
            </a:r>
            <a:r>
              <a:rPr kumimoji="1" lang="ja-JP" altLang="en-US" sz="1600" b="0" dirty="0" smtClean="0">
                <a:latin typeface="メイリオ" panose="020B0604030504040204" pitchFamily="50" charset="-128"/>
                <a:ea typeface="メイリオ" panose="020B0604030504040204" pitchFamily="50" charset="-128"/>
              </a:rPr>
              <a:t>で</a:t>
            </a:r>
            <a:r>
              <a:rPr kumimoji="1" lang="en-US" altLang="ja-JP" sz="1600" b="0" dirty="0" smtClean="0">
                <a:latin typeface="メイリオ" panose="020B0604030504040204" pitchFamily="50" charset="-128"/>
                <a:ea typeface="メイリオ" panose="020B0604030504040204" pitchFamily="50" charset="-128"/>
              </a:rPr>
              <a:t>1CV</a:t>
            </a:r>
            <a:r>
              <a:rPr kumimoji="1" lang="ja-JP" altLang="en-US" sz="1600" b="0" dirty="0" smtClean="0">
                <a:latin typeface="メイリオ" panose="020B0604030504040204" pitchFamily="50" charset="-128"/>
                <a:ea typeface="メイリオ" panose="020B0604030504040204" pitchFamily="50" charset="-128"/>
              </a:rPr>
              <a:t>と</a:t>
            </a:r>
            <a:r>
              <a:rPr kumimoji="1" lang="ja-JP" altLang="en-US" sz="1600" b="0" dirty="0" smtClean="0">
                <a:latin typeface="メイリオ" panose="020B0604030504040204" pitchFamily="50" charset="-128"/>
                <a:ea typeface="メイリオ" panose="020B0604030504040204" pitchFamily="50" charset="-128"/>
              </a:rPr>
              <a:t>なっている。</a:t>
            </a:r>
            <a:endParaRPr kumimoji="1" lang="en-US" altLang="ja-JP" sz="1600" b="0" dirty="0">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xmlns="" id="{2713BD29-F7FA-4B73-A7D1-6C676C7EBB09}"/>
              </a:ext>
            </a:extLst>
          </p:cNvPr>
          <p:cNvSpPr/>
          <p:nvPr/>
        </p:nvSpPr>
        <p:spPr>
          <a:xfrm>
            <a:off x="854916" y="3664102"/>
            <a:ext cx="8202236" cy="7407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1876856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l="21452" t="18725" r="4028" b="10978"/>
          <a:stretch/>
        </p:blipFill>
        <p:spPr>
          <a:xfrm>
            <a:off x="83121" y="1234101"/>
            <a:ext cx="4933689" cy="2616682"/>
          </a:xfrm>
          <a:prstGeom prst="rect">
            <a:avLst/>
          </a:prstGeom>
        </p:spPr>
      </p:pic>
      <p:pic>
        <p:nvPicPr>
          <p:cNvPr id="3" name="図 2"/>
          <p:cNvPicPr>
            <a:picLocks noChangeAspect="1"/>
          </p:cNvPicPr>
          <p:nvPr/>
        </p:nvPicPr>
        <p:blipFill>
          <a:blip r:embed="rId3"/>
          <a:stretch>
            <a:fillRect/>
          </a:stretch>
        </p:blipFill>
        <p:spPr>
          <a:xfrm>
            <a:off x="5127752" y="1229853"/>
            <a:ext cx="4663977" cy="3426328"/>
          </a:xfrm>
          <a:prstGeom prst="rect">
            <a:avLst/>
          </a:prstGeom>
        </p:spPr>
      </p:pic>
      <p:pic>
        <p:nvPicPr>
          <p:cNvPr id="15" name="図 1">
            <a:extLst>
              <a:ext uri="{FF2B5EF4-FFF2-40B4-BE49-F238E27FC236}">
                <a16:creationId xmlns:a16="http://schemas.microsoft.com/office/drawing/2014/main" xmlns="" id="{F351988A-E7B2-429C-815B-A1BEBCD4EC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a16="http://schemas.microsoft.com/office/drawing/2014/main" xmlns=""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4" name="角丸四角形 1">
            <a:extLst>
              <a:ext uri="{FF2B5EF4-FFF2-40B4-BE49-F238E27FC236}">
                <a16:creationId xmlns:a16="http://schemas.microsoft.com/office/drawing/2014/main" xmlns=""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a16="http://schemas.microsoft.com/office/drawing/2014/main" xmlns="" id="{CA504E7A-7902-49EF-9D44-F171817914F9}"/>
              </a:ext>
            </a:extLst>
          </p:cNvPr>
          <p:cNvSpPr txBox="1">
            <a:spLocks noChangeArrowheads="1"/>
          </p:cNvSpPr>
          <p:nvPr/>
        </p:nvSpPr>
        <p:spPr bwMode="auto">
          <a:xfrm>
            <a:off x="419577" y="188597"/>
            <a:ext cx="562609"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fld id="{B2B1B352-9FB2-437D-98BD-D010A8DE7785}" type="slidenum">
              <a:rPr lang="ja-JP" altLang="en-US" sz="2400" b="0">
                <a:solidFill>
                  <a:schemeClr val="bg1"/>
                </a:solidFill>
                <a:latin typeface="メイリオ" panose="020B0604030504040204" pitchFamily="50" charset="-128"/>
                <a:ea typeface="メイリオ" panose="020B0604030504040204" pitchFamily="50" charset="-128"/>
              </a:rPr>
              <a:pPr algn="ctr" eaLnBrk="1" hangingPunct="1"/>
              <a:t>18</a:t>
            </a:fld>
            <a:endParaRPr lang="ja-JP" altLang="en-US" sz="2400" b="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5">
            <a:extLst>
              <a:ext uri="{FF2B5EF4-FFF2-40B4-BE49-F238E27FC236}">
                <a16:creationId xmlns:a16="http://schemas.microsoft.com/office/drawing/2014/main" xmlns="" id="{A49601B5-A8F9-4729-B475-57F779B04741}"/>
              </a:ext>
            </a:extLst>
          </p:cNvPr>
          <p:cNvSpPr txBox="1">
            <a:spLocks noChangeArrowheads="1"/>
          </p:cNvSpPr>
          <p:nvPr/>
        </p:nvSpPr>
        <p:spPr bwMode="auto">
          <a:xfrm>
            <a:off x="1015048" y="188596"/>
            <a:ext cx="831564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r>
              <a:rPr lang="ja-JP" altLang="en-US" sz="2400" b="0" dirty="0">
                <a:latin typeface="メイリオ" panose="020B0604030504040204" pitchFamily="50" charset="-128"/>
                <a:ea typeface="メイリオ" panose="020B0604030504040204" pitchFamily="50" charset="-128"/>
              </a:rPr>
              <a:t>比較サイトの報告</a:t>
            </a:r>
          </a:p>
        </p:txBody>
      </p:sp>
      <p:sp>
        <p:nvSpPr>
          <p:cNvPr id="10" name="テキスト ボックス 5">
            <a:extLst>
              <a:ext uri="{FF2B5EF4-FFF2-40B4-BE49-F238E27FC236}">
                <a16:creationId xmlns:a16="http://schemas.microsoft.com/office/drawing/2014/main" xmlns="" id="{B3B993B2-60B7-476E-8376-683A63920655}"/>
              </a:ext>
            </a:extLst>
          </p:cNvPr>
          <p:cNvSpPr txBox="1">
            <a:spLocks noChangeArrowheads="1"/>
          </p:cNvSpPr>
          <p:nvPr/>
        </p:nvSpPr>
        <p:spPr bwMode="auto">
          <a:xfrm>
            <a:off x="165189" y="864241"/>
            <a:ext cx="45704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ja-JP" altLang="en-US" sz="2400" dirty="0">
                <a:latin typeface="メイリオ" panose="020B0604030504040204" pitchFamily="50" charset="-128"/>
                <a:ea typeface="メイリオ" panose="020B0604030504040204" pitchFamily="50" charset="-128"/>
              </a:rPr>
              <a:t>アナリティクス</a:t>
            </a:r>
          </a:p>
        </p:txBody>
      </p:sp>
      <p:sp>
        <p:nvSpPr>
          <p:cNvPr id="12" name="テキスト ボックス 5">
            <a:extLst>
              <a:ext uri="{FF2B5EF4-FFF2-40B4-BE49-F238E27FC236}">
                <a16:creationId xmlns:a16="http://schemas.microsoft.com/office/drawing/2014/main" xmlns="" id="{B3B993B2-60B7-476E-8376-683A63920655}"/>
              </a:ext>
            </a:extLst>
          </p:cNvPr>
          <p:cNvSpPr txBox="1">
            <a:spLocks noChangeArrowheads="1"/>
          </p:cNvSpPr>
          <p:nvPr/>
        </p:nvSpPr>
        <p:spPr bwMode="auto">
          <a:xfrm>
            <a:off x="6371807" y="867897"/>
            <a:ext cx="45704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ja-JP" altLang="en-US" sz="2400" dirty="0">
                <a:latin typeface="メイリオ" panose="020B0604030504040204" pitchFamily="50" charset="-128"/>
                <a:ea typeface="メイリオ" panose="020B0604030504040204" pitchFamily="50" charset="-128"/>
              </a:rPr>
              <a:t>サーチコンソール</a:t>
            </a:r>
          </a:p>
        </p:txBody>
      </p:sp>
      <p:sp>
        <p:nvSpPr>
          <p:cNvPr id="13" name="テキスト ボックス 5">
            <a:extLst>
              <a:ext uri="{FF2B5EF4-FFF2-40B4-BE49-F238E27FC236}">
                <a16:creationId xmlns:a16="http://schemas.microsoft.com/office/drawing/2014/main" xmlns="" id="{49DD2B77-E7B7-4D28-BD25-E3ABDE891D67}"/>
              </a:ext>
            </a:extLst>
          </p:cNvPr>
          <p:cNvSpPr txBox="1">
            <a:spLocks noChangeArrowheads="1"/>
          </p:cNvSpPr>
          <p:nvPr/>
        </p:nvSpPr>
        <p:spPr bwMode="auto">
          <a:xfrm>
            <a:off x="230938" y="5125193"/>
            <a:ext cx="9444123" cy="132343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kumimoji="1" lang="ja-JP" altLang="en-US" sz="1600" b="0" dirty="0" smtClean="0">
                <a:latin typeface="メイリオ" panose="020B0604030504040204" pitchFamily="50" charset="-128"/>
                <a:ea typeface="メイリオ" panose="020B0604030504040204" pitchFamily="50" charset="-128"/>
              </a:rPr>
              <a:t>「エルズホーム　評判」がクリック数が最も多く</a:t>
            </a:r>
            <a:r>
              <a:rPr kumimoji="1" lang="en-US" altLang="ja-JP" sz="1600" b="0" dirty="0" smtClean="0">
                <a:latin typeface="メイリオ" panose="020B0604030504040204" pitchFamily="50" charset="-128"/>
                <a:ea typeface="メイリオ" panose="020B0604030504040204" pitchFamily="50" charset="-128"/>
              </a:rPr>
              <a:t>93CT</a:t>
            </a:r>
            <a:r>
              <a:rPr kumimoji="1" lang="ja-JP" altLang="en-US" sz="1600" b="0" dirty="0" err="1" smtClean="0">
                <a:latin typeface="メイリオ" panose="020B0604030504040204" pitchFamily="50" charset="-128"/>
                <a:ea typeface="メイリオ" panose="020B0604030504040204" pitchFamily="50" charset="-128"/>
              </a:rPr>
              <a:t>。</a:t>
            </a:r>
            <a:r>
              <a:rPr kumimoji="1" lang="ja-JP" altLang="en-US" sz="1600" b="0" dirty="0" smtClean="0">
                <a:latin typeface="メイリオ" panose="020B0604030504040204" pitchFamily="50" charset="-128"/>
                <a:ea typeface="メイリオ" panose="020B0604030504040204" pitchFamily="50" charset="-128"/>
              </a:rPr>
              <a:t>順位は</a:t>
            </a:r>
            <a:r>
              <a:rPr kumimoji="1" lang="en-US" altLang="ja-JP" sz="1600" b="0" dirty="0" smtClean="0">
                <a:latin typeface="メイリオ" panose="020B0604030504040204" pitchFamily="50" charset="-128"/>
                <a:ea typeface="メイリオ" panose="020B0604030504040204" pitchFamily="50" charset="-128"/>
              </a:rPr>
              <a:t>8</a:t>
            </a:r>
            <a:r>
              <a:rPr kumimoji="1" lang="ja-JP" altLang="en-US" sz="1600" b="0" dirty="0" smtClean="0">
                <a:latin typeface="メイリオ" panose="020B0604030504040204" pitchFamily="50" charset="-128"/>
                <a:ea typeface="メイリオ" panose="020B0604030504040204" pitchFamily="50" charset="-128"/>
              </a:rPr>
              <a:t>月</a:t>
            </a:r>
            <a:r>
              <a:rPr kumimoji="1" lang="en-US" altLang="ja-JP" sz="1600" b="0" dirty="0" smtClean="0">
                <a:latin typeface="メイリオ" panose="020B0604030504040204" pitchFamily="50" charset="-128"/>
                <a:ea typeface="メイリオ" panose="020B0604030504040204" pitchFamily="50" charset="-128"/>
              </a:rPr>
              <a:t>1.9</a:t>
            </a:r>
            <a:r>
              <a:rPr kumimoji="1" lang="ja-JP" altLang="en-US" sz="1600" b="0" dirty="0" smtClean="0">
                <a:latin typeface="メイリオ" panose="020B0604030504040204" pitchFamily="50" charset="-128"/>
                <a:ea typeface="メイリオ" panose="020B0604030504040204" pitchFamily="50" charset="-128"/>
              </a:rPr>
              <a:t>位→</a:t>
            </a:r>
            <a:r>
              <a:rPr kumimoji="1" lang="en-US" altLang="ja-JP" sz="1600" b="0" dirty="0" smtClean="0">
                <a:latin typeface="メイリオ" panose="020B0604030504040204" pitchFamily="50" charset="-128"/>
                <a:ea typeface="メイリオ" panose="020B0604030504040204" pitchFamily="50" charset="-128"/>
              </a:rPr>
              <a:t>9</a:t>
            </a:r>
            <a:r>
              <a:rPr kumimoji="1" lang="ja-JP" altLang="en-US" sz="1600" b="0" dirty="0" smtClean="0">
                <a:latin typeface="メイリオ" panose="020B0604030504040204" pitchFamily="50" charset="-128"/>
                <a:ea typeface="メイリオ" panose="020B0604030504040204" pitchFamily="50" charset="-128"/>
              </a:rPr>
              <a:t>月</a:t>
            </a:r>
            <a:r>
              <a:rPr kumimoji="1" lang="en-US" altLang="ja-JP" sz="1600" b="0" dirty="0" smtClean="0">
                <a:latin typeface="メイリオ" panose="020B0604030504040204" pitchFamily="50" charset="-128"/>
                <a:ea typeface="メイリオ" panose="020B0604030504040204" pitchFamily="50" charset="-128"/>
              </a:rPr>
              <a:t>2.2</a:t>
            </a:r>
            <a:r>
              <a:rPr kumimoji="1" lang="ja-JP" altLang="en-US" sz="1600" b="0" dirty="0" smtClean="0">
                <a:latin typeface="メイリオ" panose="020B0604030504040204" pitchFamily="50" charset="-128"/>
                <a:ea typeface="メイリオ" panose="020B0604030504040204" pitchFamily="50" charset="-128"/>
              </a:rPr>
              <a:t>位とやや低下。</a:t>
            </a:r>
            <a:endParaRPr kumimoji="1" lang="en-US" altLang="ja-JP" sz="1600" b="0" dirty="0" smtClean="0">
              <a:latin typeface="メイリオ" panose="020B0604030504040204" pitchFamily="50" charset="-128"/>
              <a:ea typeface="メイリオ" panose="020B0604030504040204" pitchFamily="50" charset="-128"/>
            </a:endParaRPr>
          </a:p>
          <a:p>
            <a:r>
              <a:rPr kumimoji="1" lang="ja-JP" altLang="en-US" sz="1600" b="0" dirty="0" smtClean="0">
                <a:latin typeface="メイリオ" panose="020B0604030504040204" pitchFamily="50" charset="-128"/>
                <a:ea typeface="メイリオ" panose="020B0604030504040204" pitchFamily="50" charset="-128"/>
              </a:rPr>
              <a:t>「環境ステーション　評判」は</a:t>
            </a:r>
            <a:r>
              <a:rPr kumimoji="1" lang="en-US" altLang="ja-JP" sz="1600" b="0" dirty="0" smtClean="0">
                <a:latin typeface="メイリオ" panose="020B0604030504040204" pitchFamily="50" charset="-128"/>
                <a:ea typeface="メイリオ" panose="020B0604030504040204" pitchFamily="50" charset="-128"/>
              </a:rPr>
              <a:t>92CT</a:t>
            </a:r>
            <a:r>
              <a:rPr kumimoji="1" lang="ja-JP" altLang="en-US" sz="1600" b="0" dirty="0">
                <a:latin typeface="メイリオ" panose="020B0604030504040204" pitchFamily="50" charset="-128"/>
                <a:ea typeface="メイリオ" panose="020B0604030504040204" pitchFamily="50" charset="-128"/>
              </a:rPr>
              <a:t>で順位は</a:t>
            </a:r>
            <a:r>
              <a:rPr kumimoji="1" lang="en-US" altLang="ja-JP" sz="1600" b="0" dirty="0">
                <a:latin typeface="メイリオ" panose="020B0604030504040204" pitchFamily="50" charset="-128"/>
                <a:ea typeface="メイリオ" panose="020B0604030504040204" pitchFamily="50" charset="-128"/>
              </a:rPr>
              <a:t>8</a:t>
            </a:r>
            <a:r>
              <a:rPr kumimoji="1" lang="ja-JP" altLang="en-US" sz="1600" b="0" dirty="0" smtClean="0">
                <a:latin typeface="メイリオ" panose="020B0604030504040204" pitchFamily="50" charset="-128"/>
                <a:ea typeface="メイリオ" panose="020B0604030504040204" pitchFamily="50" charset="-128"/>
              </a:rPr>
              <a:t>月</a:t>
            </a:r>
            <a:r>
              <a:rPr kumimoji="1" lang="en-US" altLang="ja-JP" sz="1600" b="0" dirty="0" smtClean="0">
                <a:latin typeface="メイリオ" panose="020B0604030504040204" pitchFamily="50" charset="-128"/>
                <a:ea typeface="メイリオ" panose="020B0604030504040204" pitchFamily="50" charset="-128"/>
              </a:rPr>
              <a:t>3.0</a:t>
            </a:r>
            <a:r>
              <a:rPr kumimoji="1" lang="ja-JP" altLang="en-US" sz="1600" b="0" dirty="0" smtClean="0">
                <a:latin typeface="メイリオ" panose="020B0604030504040204" pitchFamily="50" charset="-128"/>
                <a:ea typeface="メイリオ" panose="020B0604030504040204" pitchFamily="50" charset="-128"/>
              </a:rPr>
              <a:t>位→</a:t>
            </a:r>
            <a:r>
              <a:rPr kumimoji="1" lang="en-US" altLang="ja-JP" sz="1600" b="0" dirty="0" smtClean="0">
                <a:latin typeface="メイリオ" panose="020B0604030504040204" pitchFamily="50" charset="-128"/>
                <a:ea typeface="メイリオ" panose="020B0604030504040204" pitchFamily="50" charset="-128"/>
              </a:rPr>
              <a:t>9</a:t>
            </a:r>
            <a:r>
              <a:rPr kumimoji="1" lang="ja-JP" altLang="en-US" sz="1600" b="0" dirty="0" smtClean="0">
                <a:latin typeface="メイリオ" panose="020B0604030504040204" pitchFamily="50" charset="-128"/>
                <a:ea typeface="メイリオ" panose="020B0604030504040204" pitchFamily="50" charset="-128"/>
              </a:rPr>
              <a:t>月</a:t>
            </a:r>
            <a:r>
              <a:rPr kumimoji="1" lang="en-US" altLang="ja-JP" sz="1600" b="0" dirty="0" smtClean="0">
                <a:latin typeface="メイリオ" panose="020B0604030504040204" pitchFamily="50" charset="-128"/>
                <a:ea typeface="メイリオ" panose="020B0604030504040204" pitchFamily="50" charset="-128"/>
              </a:rPr>
              <a:t>4.5</a:t>
            </a:r>
            <a:r>
              <a:rPr kumimoji="1" lang="ja-JP" altLang="en-US" sz="1600" b="0" dirty="0" smtClean="0">
                <a:latin typeface="メイリオ" panose="020B0604030504040204" pitchFamily="50" charset="-128"/>
                <a:ea typeface="メイリオ" panose="020B0604030504040204" pitchFamily="50" charset="-128"/>
              </a:rPr>
              <a:t>位とやや低下。</a:t>
            </a:r>
            <a:endParaRPr kumimoji="1" lang="en-US" altLang="ja-JP" sz="1600" b="0" dirty="0" smtClean="0">
              <a:latin typeface="メイリオ" panose="020B0604030504040204" pitchFamily="50" charset="-128"/>
              <a:ea typeface="メイリオ" panose="020B0604030504040204" pitchFamily="50" charset="-128"/>
            </a:endParaRPr>
          </a:p>
          <a:p>
            <a:endParaRPr kumimoji="1" lang="en-US" altLang="ja-JP" sz="1600" b="0" dirty="0" smtClean="0">
              <a:latin typeface="メイリオ" panose="020B0604030504040204" pitchFamily="50" charset="-128"/>
              <a:ea typeface="メイリオ" panose="020B0604030504040204" pitchFamily="50" charset="-128"/>
            </a:endParaRPr>
          </a:p>
          <a:p>
            <a:r>
              <a:rPr kumimoji="1" lang="ja-JP" altLang="en-US" sz="1600" b="0" dirty="0" smtClean="0">
                <a:latin typeface="メイリオ" panose="020B0604030504040204" pitchFamily="50" charset="-128"/>
                <a:ea typeface="メイリオ" panose="020B0604030504040204" pitchFamily="50" charset="-128"/>
              </a:rPr>
              <a:t>「タングラム　不動産」は</a:t>
            </a:r>
            <a:r>
              <a:rPr kumimoji="1" lang="en-US" altLang="ja-JP" sz="1600" b="0" dirty="0" smtClean="0">
                <a:latin typeface="メイリオ" panose="020B0604030504040204" pitchFamily="50" charset="-128"/>
                <a:ea typeface="メイリオ" panose="020B0604030504040204" pitchFamily="50" charset="-128"/>
              </a:rPr>
              <a:t>57CT</a:t>
            </a:r>
            <a:r>
              <a:rPr kumimoji="1" lang="ja-JP" altLang="en-US" sz="1600" b="0" dirty="0" smtClean="0">
                <a:latin typeface="メイリオ" panose="020B0604030504040204" pitchFamily="50" charset="-128"/>
                <a:ea typeface="メイリオ" panose="020B0604030504040204" pitchFamily="50" charset="-128"/>
              </a:rPr>
              <a:t>で前月対比増加、順位も</a:t>
            </a:r>
            <a:r>
              <a:rPr kumimoji="1" lang="en-US" altLang="ja-JP" sz="1600" b="0" dirty="0" smtClean="0">
                <a:latin typeface="メイリオ" panose="020B0604030504040204" pitchFamily="50" charset="-128"/>
                <a:ea typeface="メイリオ" panose="020B0604030504040204" pitchFamily="50" charset="-128"/>
              </a:rPr>
              <a:t>8</a:t>
            </a:r>
            <a:r>
              <a:rPr kumimoji="1" lang="ja-JP" altLang="en-US" sz="1600" b="0" dirty="0" smtClean="0">
                <a:latin typeface="メイリオ" panose="020B0604030504040204" pitchFamily="50" charset="-128"/>
                <a:ea typeface="メイリオ" panose="020B0604030504040204" pitchFamily="50" charset="-128"/>
              </a:rPr>
              <a:t>月</a:t>
            </a:r>
            <a:r>
              <a:rPr kumimoji="1" lang="en-US" altLang="ja-JP" sz="1600" b="0" dirty="0" smtClean="0">
                <a:latin typeface="メイリオ" panose="020B0604030504040204" pitchFamily="50" charset="-128"/>
                <a:ea typeface="メイリオ" panose="020B0604030504040204" pitchFamily="50" charset="-128"/>
              </a:rPr>
              <a:t>6.0</a:t>
            </a:r>
            <a:r>
              <a:rPr kumimoji="1" lang="ja-JP" altLang="en-US" sz="1600" b="0" dirty="0" smtClean="0">
                <a:latin typeface="メイリオ" panose="020B0604030504040204" pitchFamily="50" charset="-128"/>
                <a:ea typeface="メイリオ" panose="020B0604030504040204" pitchFamily="50" charset="-128"/>
              </a:rPr>
              <a:t>位→</a:t>
            </a:r>
            <a:r>
              <a:rPr kumimoji="1" lang="en-US" altLang="ja-JP" sz="1600" b="0" dirty="0" smtClean="0">
                <a:latin typeface="メイリオ" panose="020B0604030504040204" pitchFamily="50" charset="-128"/>
                <a:ea typeface="メイリオ" panose="020B0604030504040204" pitchFamily="50" charset="-128"/>
              </a:rPr>
              <a:t>9</a:t>
            </a:r>
            <a:r>
              <a:rPr kumimoji="1" lang="ja-JP" altLang="en-US" sz="1600" b="0" dirty="0" smtClean="0">
                <a:latin typeface="メイリオ" panose="020B0604030504040204" pitchFamily="50" charset="-128"/>
                <a:ea typeface="メイリオ" panose="020B0604030504040204" pitchFamily="50" charset="-128"/>
              </a:rPr>
              <a:t>月</a:t>
            </a:r>
            <a:r>
              <a:rPr kumimoji="1" lang="en-US" altLang="ja-JP" sz="1600" b="0" dirty="0" smtClean="0">
                <a:latin typeface="メイリオ" panose="020B0604030504040204" pitchFamily="50" charset="-128"/>
                <a:ea typeface="メイリオ" panose="020B0604030504040204" pitchFamily="50" charset="-128"/>
              </a:rPr>
              <a:t>4.5</a:t>
            </a:r>
            <a:r>
              <a:rPr kumimoji="1" lang="ja-JP" altLang="en-US" sz="1600" b="0" dirty="0" smtClean="0">
                <a:latin typeface="メイリオ" panose="020B0604030504040204" pitchFamily="50" charset="-128"/>
                <a:ea typeface="メイリオ" panose="020B0604030504040204" pitchFamily="50" charset="-128"/>
              </a:rPr>
              <a:t>位と上昇している。</a:t>
            </a:r>
            <a:endParaRPr kumimoji="1" lang="en-US" altLang="ja-JP" sz="1600" b="0" dirty="0" smtClean="0">
              <a:latin typeface="メイリオ" panose="020B0604030504040204" pitchFamily="50" charset="-128"/>
              <a:ea typeface="メイリオ" panose="020B0604030504040204" pitchFamily="50" charset="-128"/>
            </a:endParaRPr>
          </a:p>
          <a:p>
            <a:r>
              <a:rPr kumimoji="1" lang="ja-JP" altLang="en-US" sz="1600" b="0" dirty="0">
                <a:latin typeface="メイリオ" panose="020B0604030504040204" pitchFamily="50" charset="-128"/>
                <a:ea typeface="メイリオ" panose="020B0604030504040204" pitchFamily="50" charset="-128"/>
              </a:rPr>
              <a:t>「ランドネット　悪質</a:t>
            </a:r>
            <a:r>
              <a:rPr kumimoji="1" lang="ja-JP" altLang="en-US" sz="1600" b="0" dirty="0" smtClean="0">
                <a:latin typeface="メイリオ" panose="020B0604030504040204" pitchFamily="50" charset="-128"/>
                <a:ea typeface="メイリオ" panose="020B0604030504040204" pitchFamily="50" charset="-128"/>
              </a:rPr>
              <a:t>」は</a:t>
            </a:r>
            <a:r>
              <a:rPr kumimoji="1" lang="en-US" altLang="ja-JP" sz="1600" b="0" dirty="0" smtClean="0">
                <a:latin typeface="メイリオ" panose="020B0604030504040204" pitchFamily="50" charset="-128"/>
                <a:ea typeface="メイリオ" panose="020B0604030504040204" pitchFamily="50" charset="-128"/>
              </a:rPr>
              <a:t>53CT</a:t>
            </a:r>
            <a:r>
              <a:rPr kumimoji="1" lang="ja-JP" altLang="en-US" sz="1600" b="0" dirty="0" err="1" smtClean="0">
                <a:latin typeface="メイリオ" panose="020B0604030504040204" pitchFamily="50" charset="-128"/>
                <a:ea typeface="メイリオ" panose="020B0604030504040204" pitchFamily="50" charset="-128"/>
              </a:rPr>
              <a:t>で</a:t>
            </a:r>
            <a:r>
              <a:rPr kumimoji="1" lang="ja-JP" altLang="en-US" sz="1600" b="0" dirty="0" err="1">
                <a:latin typeface="メイリオ" panose="020B0604030504040204" pitchFamily="50" charset="-128"/>
                <a:ea typeface="メイリオ" panose="020B0604030504040204" pitchFamily="50" charset="-128"/>
              </a:rPr>
              <a:t>で</a:t>
            </a:r>
            <a:r>
              <a:rPr kumimoji="1" lang="ja-JP" altLang="en-US" sz="1600" b="0" dirty="0">
                <a:latin typeface="メイリオ" panose="020B0604030504040204" pitchFamily="50" charset="-128"/>
                <a:ea typeface="メイリオ" panose="020B0604030504040204" pitchFamily="50" charset="-128"/>
              </a:rPr>
              <a:t>前月対比増加</a:t>
            </a:r>
            <a:r>
              <a:rPr kumimoji="1" lang="ja-JP" altLang="en-US" sz="1600" b="0" dirty="0" smtClean="0">
                <a:latin typeface="メイリオ" panose="020B0604030504040204" pitchFamily="50" charset="-128"/>
                <a:ea typeface="メイリオ" panose="020B0604030504040204" pitchFamily="50" charset="-128"/>
              </a:rPr>
              <a:t>、</a:t>
            </a:r>
            <a:r>
              <a:rPr kumimoji="1" lang="ja-JP" altLang="en-US" sz="1600" b="0" dirty="0">
                <a:latin typeface="メイリオ" panose="020B0604030504040204" pitchFamily="50" charset="-128"/>
                <a:ea typeface="メイリオ" panose="020B0604030504040204" pitchFamily="50" charset="-128"/>
              </a:rPr>
              <a:t>順位も</a:t>
            </a:r>
            <a:r>
              <a:rPr kumimoji="1" lang="en-US" altLang="ja-JP" sz="1600" b="0" dirty="0">
                <a:latin typeface="メイリオ" panose="020B0604030504040204" pitchFamily="50" charset="-128"/>
                <a:ea typeface="メイリオ" panose="020B0604030504040204" pitchFamily="50" charset="-128"/>
              </a:rPr>
              <a:t>8</a:t>
            </a:r>
            <a:r>
              <a:rPr kumimoji="1" lang="ja-JP" altLang="en-US" sz="1600" b="0" dirty="0" smtClean="0">
                <a:latin typeface="メイリオ" panose="020B0604030504040204" pitchFamily="50" charset="-128"/>
                <a:ea typeface="メイリオ" panose="020B0604030504040204" pitchFamily="50" charset="-128"/>
              </a:rPr>
              <a:t>月</a:t>
            </a:r>
            <a:r>
              <a:rPr kumimoji="1" lang="en-US" altLang="ja-JP" sz="1600" b="0" dirty="0" smtClean="0">
                <a:latin typeface="メイリオ" panose="020B0604030504040204" pitchFamily="50" charset="-128"/>
                <a:ea typeface="メイリオ" panose="020B0604030504040204" pitchFamily="50" charset="-128"/>
              </a:rPr>
              <a:t>5.4</a:t>
            </a:r>
            <a:r>
              <a:rPr kumimoji="1" lang="ja-JP" altLang="en-US" sz="1600" b="0" dirty="0" smtClean="0">
                <a:latin typeface="メイリオ" panose="020B0604030504040204" pitchFamily="50" charset="-128"/>
                <a:ea typeface="メイリオ" panose="020B0604030504040204" pitchFamily="50" charset="-128"/>
              </a:rPr>
              <a:t>位</a:t>
            </a:r>
            <a:r>
              <a:rPr kumimoji="1" lang="ja-JP" altLang="en-US" sz="1600" b="0" dirty="0">
                <a:latin typeface="メイリオ" panose="020B0604030504040204" pitchFamily="50" charset="-128"/>
                <a:ea typeface="メイリオ" panose="020B0604030504040204" pitchFamily="50" charset="-128"/>
              </a:rPr>
              <a:t>→</a:t>
            </a:r>
            <a:r>
              <a:rPr kumimoji="1" lang="en-US" altLang="ja-JP" sz="1600" b="0" dirty="0">
                <a:latin typeface="メイリオ" panose="020B0604030504040204" pitchFamily="50" charset="-128"/>
                <a:ea typeface="メイリオ" panose="020B0604030504040204" pitchFamily="50" charset="-128"/>
              </a:rPr>
              <a:t>9</a:t>
            </a:r>
            <a:r>
              <a:rPr kumimoji="1" lang="ja-JP" altLang="en-US" sz="1600" b="0" dirty="0">
                <a:latin typeface="メイリオ" panose="020B0604030504040204" pitchFamily="50" charset="-128"/>
                <a:ea typeface="メイリオ" panose="020B0604030504040204" pitchFamily="50" charset="-128"/>
              </a:rPr>
              <a:t>月</a:t>
            </a:r>
            <a:r>
              <a:rPr kumimoji="1" lang="en-US" altLang="ja-JP" sz="1600" b="0" dirty="0" smtClean="0">
                <a:latin typeface="メイリオ" panose="020B0604030504040204" pitchFamily="50" charset="-128"/>
                <a:ea typeface="メイリオ" panose="020B0604030504040204" pitchFamily="50" charset="-128"/>
              </a:rPr>
              <a:t>4.3</a:t>
            </a:r>
            <a:r>
              <a:rPr kumimoji="1" lang="ja-JP" altLang="en-US" sz="1600" b="0" dirty="0" smtClean="0">
                <a:latin typeface="メイリオ" panose="020B0604030504040204" pitchFamily="50" charset="-128"/>
                <a:ea typeface="メイリオ" panose="020B0604030504040204" pitchFamily="50" charset="-128"/>
              </a:rPr>
              <a:t>位</a:t>
            </a:r>
            <a:r>
              <a:rPr kumimoji="1" lang="ja-JP" altLang="en-US" sz="1600" b="0" dirty="0">
                <a:latin typeface="メイリオ" panose="020B0604030504040204" pitchFamily="50" charset="-128"/>
                <a:ea typeface="メイリオ" panose="020B0604030504040204" pitchFamily="50" charset="-128"/>
              </a:rPr>
              <a:t>と上昇している。</a:t>
            </a:r>
            <a:endParaRPr kumimoji="1" lang="en-US" altLang="ja-JP" sz="1600" b="0" dirty="0" smtClean="0">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xmlns="" id="{9EF1CC67-4A55-47A4-9647-932B8B7B473C}"/>
              </a:ext>
            </a:extLst>
          </p:cNvPr>
          <p:cNvSpPr/>
          <p:nvPr/>
        </p:nvSpPr>
        <p:spPr>
          <a:xfrm>
            <a:off x="83121" y="2263955"/>
            <a:ext cx="931927" cy="5780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7" name="正方形/長方形 16">
            <a:extLst>
              <a:ext uri="{FF2B5EF4-FFF2-40B4-BE49-F238E27FC236}">
                <a16:creationId xmlns:a16="http://schemas.microsoft.com/office/drawing/2014/main" xmlns="" id="{D148DEE4-F7F3-42FA-9B32-479C661A0461}"/>
              </a:ext>
            </a:extLst>
          </p:cNvPr>
          <p:cNvSpPr/>
          <p:nvPr/>
        </p:nvSpPr>
        <p:spPr>
          <a:xfrm>
            <a:off x="5127752" y="1408078"/>
            <a:ext cx="4663977" cy="2915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3779950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
            <a:extLst>
              <a:ext uri="{FF2B5EF4-FFF2-40B4-BE49-F238E27FC236}">
                <a16:creationId xmlns:a16="http://schemas.microsoft.com/office/drawing/2014/main" xmlns="" id="{F351988A-E7B2-429C-815B-A1BEBCD4EC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a16="http://schemas.microsoft.com/office/drawing/2014/main" xmlns=""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4" name="角丸四角形 1">
            <a:extLst>
              <a:ext uri="{FF2B5EF4-FFF2-40B4-BE49-F238E27FC236}">
                <a16:creationId xmlns:a16="http://schemas.microsoft.com/office/drawing/2014/main" xmlns=""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a16="http://schemas.microsoft.com/office/drawing/2014/main" xmlns="" id="{CA504E7A-7902-49EF-9D44-F171817914F9}"/>
              </a:ext>
            </a:extLst>
          </p:cNvPr>
          <p:cNvSpPr txBox="1">
            <a:spLocks noChangeArrowheads="1"/>
          </p:cNvSpPr>
          <p:nvPr/>
        </p:nvSpPr>
        <p:spPr bwMode="auto">
          <a:xfrm>
            <a:off x="419577" y="188597"/>
            <a:ext cx="562609"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fld id="{B2B1B352-9FB2-437D-98BD-D010A8DE7785}" type="slidenum">
              <a:rPr lang="ja-JP" altLang="en-US" sz="2400" b="0">
                <a:solidFill>
                  <a:schemeClr val="bg1"/>
                </a:solidFill>
                <a:latin typeface="メイリオ" panose="020B0604030504040204" pitchFamily="50" charset="-128"/>
                <a:ea typeface="メイリオ" panose="020B0604030504040204" pitchFamily="50" charset="-128"/>
              </a:rPr>
              <a:pPr algn="ctr" eaLnBrk="1" hangingPunct="1"/>
              <a:t>19</a:t>
            </a:fld>
            <a:endParaRPr lang="ja-JP" altLang="en-US" sz="2400" b="0">
              <a:solidFill>
                <a:schemeClr val="bg1"/>
              </a:solidFill>
              <a:latin typeface="メイリオ" panose="020B0604030504040204" pitchFamily="50" charset="-128"/>
              <a:ea typeface="メイリオ" panose="020B0604030504040204" pitchFamily="50" charset="-128"/>
            </a:endParaRPr>
          </a:p>
        </p:txBody>
      </p:sp>
      <p:sp>
        <p:nvSpPr>
          <p:cNvPr id="14" name="テキスト ボックス 5">
            <a:extLst>
              <a:ext uri="{FF2B5EF4-FFF2-40B4-BE49-F238E27FC236}">
                <a16:creationId xmlns:a16="http://schemas.microsoft.com/office/drawing/2014/main" xmlns="" id="{2C675358-1B1F-4C71-A3C6-036FB5A58D24}"/>
              </a:ext>
            </a:extLst>
          </p:cNvPr>
          <p:cNvSpPr txBox="1">
            <a:spLocks noChangeArrowheads="1"/>
          </p:cNvSpPr>
          <p:nvPr/>
        </p:nvSpPr>
        <p:spPr bwMode="auto">
          <a:xfrm>
            <a:off x="1015048" y="188596"/>
            <a:ext cx="831564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r>
              <a:rPr lang="en-US" altLang="ja-JP" sz="2400" b="0" dirty="0">
                <a:latin typeface="メイリオ" panose="020B0604030504040204" pitchFamily="50" charset="-128"/>
                <a:ea typeface="メイリオ" panose="020B0604030504040204" pitchFamily="50" charset="-128"/>
              </a:rPr>
              <a:t>Room-deal</a:t>
            </a:r>
            <a:r>
              <a:rPr lang="ja-JP" altLang="en-US" sz="2400" b="0" dirty="0">
                <a:latin typeface="メイリオ" panose="020B0604030504040204" pitchFamily="50" charset="-128"/>
                <a:ea typeface="メイリオ" panose="020B0604030504040204" pitchFamily="50" charset="-128"/>
              </a:rPr>
              <a:t>の運用施策</a:t>
            </a:r>
            <a:endParaRPr lang="en-US" altLang="ja-JP" sz="2400" b="0" dirty="0">
              <a:latin typeface="メイリオ" panose="020B0604030504040204" pitchFamily="50" charset="-128"/>
              <a:ea typeface="メイリオ" panose="020B0604030504040204" pitchFamily="50" charset="-128"/>
            </a:endParaRPr>
          </a:p>
        </p:txBody>
      </p:sp>
      <p:sp>
        <p:nvSpPr>
          <p:cNvPr id="16" name="テキスト ボックス 5">
            <a:extLst>
              <a:ext uri="{FF2B5EF4-FFF2-40B4-BE49-F238E27FC236}">
                <a16:creationId xmlns:a16="http://schemas.microsoft.com/office/drawing/2014/main" xmlns="" id="{14784B52-46FF-47AA-B358-3FAAE716B5A6}"/>
              </a:ext>
            </a:extLst>
          </p:cNvPr>
          <p:cNvSpPr txBox="1">
            <a:spLocks noChangeArrowheads="1"/>
          </p:cNvSpPr>
          <p:nvPr/>
        </p:nvSpPr>
        <p:spPr bwMode="auto">
          <a:xfrm>
            <a:off x="363537" y="6049399"/>
            <a:ext cx="9178925" cy="52322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kumimoji="1" lang="ja-JP" altLang="en-US" sz="1400" b="0" dirty="0" smtClean="0">
                <a:latin typeface="メイリオ" panose="020B0604030504040204" pitchFamily="50" charset="-128"/>
                <a:ea typeface="メイリオ" panose="020B0604030504040204" pitchFamily="50" charset="-128"/>
              </a:rPr>
              <a:t>ユーザー数は順調</a:t>
            </a:r>
            <a:r>
              <a:rPr kumimoji="1" lang="ja-JP" altLang="en-US" sz="1400" b="0" dirty="0">
                <a:latin typeface="メイリオ" panose="020B0604030504040204" pitchFamily="50" charset="-128"/>
                <a:ea typeface="メイリオ" panose="020B0604030504040204" pitchFamily="50" charset="-128"/>
              </a:rPr>
              <a:t>に</a:t>
            </a:r>
            <a:r>
              <a:rPr kumimoji="1" lang="ja-JP" altLang="en-US" sz="1400" b="0" dirty="0" smtClean="0">
                <a:latin typeface="メイリオ" panose="020B0604030504040204" pitchFamily="50" charset="-128"/>
                <a:ea typeface="メイリオ" panose="020B0604030504040204" pitchFamily="50" charset="-128"/>
              </a:rPr>
              <a:t>伸びているが、</a:t>
            </a:r>
            <a:r>
              <a:rPr kumimoji="1" lang="en-US" altLang="ja-JP" sz="1400" b="0" dirty="0" smtClean="0">
                <a:latin typeface="メイリオ" panose="020B0604030504040204" pitchFamily="50" charset="-128"/>
                <a:ea typeface="メイリオ" panose="020B0604030504040204" pitchFamily="50" charset="-128"/>
              </a:rPr>
              <a:t>9</a:t>
            </a:r>
            <a:r>
              <a:rPr kumimoji="1" lang="ja-JP" altLang="en-US" sz="1400" b="0" dirty="0" smtClean="0">
                <a:latin typeface="メイリオ" panose="020B0604030504040204" pitchFamily="50" charset="-128"/>
                <a:ea typeface="メイリオ" panose="020B0604030504040204" pitchFamily="50" charset="-128"/>
              </a:rPr>
              <a:t>月の送客量は</a:t>
            </a:r>
            <a:r>
              <a:rPr kumimoji="1" lang="en-US" altLang="ja-JP" sz="1400" b="0" dirty="0" smtClean="0">
                <a:latin typeface="メイリオ" panose="020B0604030504040204" pitchFamily="50" charset="-128"/>
                <a:ea typeface="メイリオ" panose="020B0604030504040204" pitchFamily="50" charset="-128"/>
              </a:rPr>
              <a:t>16</a:t>
            </a:r>
            <a:r>
              <a:rPr kumimoji="1" lang="ja-JP" altLang="en-US" sz="1400" b="0" dirty="0" smtClean="0">
                <a:latin typeface="メイリオ" panose="020B0604030504040204" pitchFamily="50" charset="-128"/>
                <a:ea typeface="メイリオ" panose="020B0604030504040204" pitchFamily="50" charset="-128"/>
              </a:rPr>
              <a:t>で前月対比で増加している。</a:t>
            </a:r>
            <a:endParaRPr kumimoji="1" lang="en-US" altLang="ja-JP" sz="1400" b="0" dirty="0" smtClean="0">
              <a:latin typeface="メイリオ" panose="020B0604030504040204" pitchFamily="50" charset="-128"/>
              <a:ea typeface="メイリオ" panose="020B0604030504040204" pitchFamily="50" charset="-128"/>
            </a:endParaRPr>
          </a:p>
          <a:p>
            <a:r>
              <a:rPr kumimoji="1" lang="en-US" altLang="ja-JP" sz="1400" b="0" dirty="0" smtClean="0">
                <a:latin typeface="メイリオ" panose="020B0604030504040204" pitchFamily="50" charset="-128"/>
                <a:ea typeface="メイリオ" panose="020B0604030504040204" pitchFamily="50" charset="-128"/>
              </a:rPr>
              <a:t>10</a:t>
            </a:r>
            <a:r>
              <a:rPr kumimoji="1" lang="ja-JP" altLang="en-US" sz="1400" b="0" dirty="0" smtClean="0">
                <a:latin typeface="メイリオ" panose="020B0604030504040204" pitchFamily="50" charset="-128"/>
                <a:ea typeface="メイリオ" panose="020B0604030504040204" pitchFamily="50" charset="-128"/>
              </a:rPr>
              <a:t>月も</a:t>
            </a:r>
            <a:r>
              <a:rPr kumimoji="1" lang="en-US" altLang="ja-JP" sz="1400" b="0" dirty="0" smtClean="0">
                <a:latin typeface="メイリオ" panose="020B0604030504040204" pitchFamily="50" charset="-128"/>
                <a:ea typeface="メイリオ" panose="020B0604030504040204" pitchFamily="50" charset="-128"/>
              </a:rPr>
              <a:t>3</a:t>
            </a:r>
            <a:r>
              <a:rPr kumimoji="1" lang="ja-JP" altLang="en-US" sz="1400" b="0" dirty="0" smtClean="0">
                <a:latin typeface="メイリオ" panose="020B0604030504040204" pitchFamily="50" charset="-128"/>
                <a:ea typeface="メイリオ" panose="020B0604030504040204" pitchFamily="50" charset="-128"/>
              </a:rPr>
              <a:t>日時点で送客数は</a:t>
            </a:r>
            <a:r>
              <a:rPr kumimoji="1" lang="en-US" altLang="ja-JP" sz="1400" b="0" dirty="0" smtClean="0">
                <a:latin typeface="メイリオ" panose="020B0604030504040204" pitchFamily="50" charset="-128"/>
                <a:ea typeface="メイリオ" panose="020B0604030504040204" pitchFamily="50" charset="-128"/>
              </a:rPr>
              <a:t>2</a:t>
            </a:r>
            <a:r>
              <a:rPr kumimoji="1" lang="ja-JP" altLang="en-US" sz="1400" b="0" dirty="0" err="1" smtClean="0">
                <a:latin typeface="メイリオ" panose="020B0604030504040204" pitchFamily="50" charset="-128"/>
                <a:ea typeface="メイリオ" panose="020B0604030504040204" pitchFamily="50" charset="-128"/>
              </a:rPr>
              <a:t>、</a:t>
            </a:r>
            <a:r>
              <a:rPr kumimoji="1" lang="ja-JP" altLang="en-US" sz="1400" b="0" dirty="0" smtClean="0">
                <a:latin typeface="メイリオ" panose="020B0604030504040204" pitchFamily="50" charset="-128"/>
                <a:ea typeface="メイリオ" panose="020B0604030504040204" pitchFamily="50" charset="-128"/>
              </a:rPr>
              <a:t>ユーザー数は</a:t>
            </a:r>
            <a:r>
              <a:rPr kumimoji="1" lang="en-US" altLang="ja-JP" sz="1400" b="0" dirty="0" smtClean="0">
                <a:latin typeface="メイリオ" panose="020B0604030504040204" pitchFamily="50" charset="-128"/>
                <a:ea typeface="メイリオ" panose="020B0604030504040204" pitchFamily="50" charset="-128"/>
              </a:rPr>
              <a:t>262</a:t>
            </a:r>
            <a:r>
              <a:rPr kumimoji="1" lang="ja-JP" altLang="en-US" sz="1400" b="0" dirty="0" err="1" smtClean="0">
                <a:latin typeface="メイリオ" panose="020B0604030504040204" pitchFamily="50" charset="-128"/>
                <a:ea typeface="メイリオ" panose="020B0604030504040204" pitchFamily="50" charset="-128"/>
              </a:rPr>
              <a:t>なの</a:t>
            </a:r>
            <a:r>
              <a:rPr kumimoji="1" lang="ja-JP" altLang="en-US" sz="1400" b="0" dirty="0" smtClean="0">
                <a:latin typeface="メイリオ" panose="020B0604030504040204" pitchFamily="50" charset="-128"/>
                <a:ea typeface="メイリオ" panose="020B0604030504040204" pitchFamily="50" charset="-128"/>
              </a:rPr>
              <a:t>で</a:t>
            </a:r>
            <a:r>
              <a:rPr kumimoji="1" lang="en-US" altLang="ja-JP" sz="1400" b="0" dirty="0" smtClean="0">
                <a:latin typeface="メイリオ" panose="020B0604030504040204" pitchFamily="50" charset="-128"/>
                <a:ea typeface="メイリオ" panose="020B0604030504040204" pitchFamily="50" charset="-128"/>
              </a:rPr>
              <a:t>10</a:t>
            </a:r>
            <a:r>
              <a:rPr kumimoji="1" lang="ja-JP" altLang="en-US" sz="1400" b="0" dirty="0" smtClean="0">
                <a:latin typeface="メイリオ" panose="020B0604030504040204" pitchFamily="50" charset="-128"/>
                <a:ea typeface="メイリオ" panose="020B0604030504040204" pitchFamily="50" charset="-128"/>
              </a:rPr>
              <a:t>月ユーザー数の着地想定としては</a:t>
            </a:r>
            <a:r>
              <a:rPr kumimoji="1" lang="en-US" altLang="ja-JP" sz="1400" b="0" dirty="0" smtClean="0">
                <a:latin typeface="メイリオ" panose="020B0604030504040204" pitchFamily="50" charset="-128"/>
                <a:ea typeface="メイリオ" panose="020B0604030504040204" pitchFamily="50" charset="-128"/>
              </a:rPr>
              <a:t>2,729</a:t>
            </a:r>
            <a:r>
              <a:rPr kumimoji="1" lang="ja-JP" altLang="en-US" sz="1400" b="0" dirty="0" smtClean="0">
                <a:latin typeface="メイリオ" panose="020B0604030504040204" pitchFamily="50" charset="-128"/>
                <a:ea typeface="メイリオ" panose="020B0604030504040204" pitchFamily="50" charset="-128"/>
              </a:rPr>
              <a:t>と想定。</a:t>
            </a:r>
            <a:endParaRPr kumimoji="1" lang="en-US" altLang="ja-JP" sz="1400" b="0" dirty="0">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xmlns="" id="{8D2ED0B2-4C04-4160-A235-7240E868C078}"/>
              </a:ext>
            </a:extLst>
          </p:cNvPr>
          <p:cNvSpPr/>
          <p:nvPr/>
        </p:nvSpPr>
        <p:spPr>
          <a:xfrm>
            <a:off x="432967" y="740038"/>
            <a:ext cx="1018328" cy="3076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実施内容</a:t>
            </a:r>
          </a:p>
        </p:txBody>
      </p:sp>
      <p:pic>
        <p:nvPicPr>
          <p:cNvPr id="3" name="図 2"/>
          <p:cNvPicPr>
            <a:picLocks noChangeAspect="1"/>
          </p:cNvPicPr>
          <p:nvPr/>
        </p:nvPicPr>
        <p:blipFill>
          <a:blip r:embed="rId3"/>
          <a:stretch>
            <a:fillRect/>
          </a:stretch>
        </p:blipFill>
        <p:spPr>
          <a:xfrm>
            <a:off x="107559" y="1117785"/>
            <a:ext cx="9690880" cy="1020938"/>
          </a:xfrm>
          <a:prstGeom prst="rect">
            <a:avLst/>
          </a:prstGeom>
        </p:spPr>
      </p:pic>
      <p:pic>
        <p:nvPicPr>
          <p:cNvPr id="6" name="図 5"/>
          <p:cNvPicPr>
            <a:picLocks noChangeAspect="1"/>
          </p:cNvPicPr>
          <p:nvPr/>
        </p:nvPicPr>
        <p:blipFill>
          <a:blip r:embed="rId4"/>
          <a:stretch>
            <a:fillRect/>
          </a:stretch>
        </p:blipFill>
        <p:spPr>
          <a:xfrm>
            <a:off x="1451295" y="2247171"/>
            <a:ext cx="7038097" cy="3729105"/>
          </a:xfrm>
          <a:prstGeom prst="rect">
            <a:avLst/>
          </a:prstGeom>
        </p:spPr>
      </p:pic>
    </p:spTree>
    <p:extLst>
      <p:ext uri="{BB962C8B-B14F-4D97-AF65-F5344CB8AC3E}">
        <p14:creationId xmlns:p14="http://schemas.microsoft.com/office/powerpoint/2010/main" val="2685029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
            <a:extLst>
              <a:ext uri="{FF2B5EF4-FFF2-40B4-BE49-F238E27FC236}">
                <a16:creationId xmlns="" xmlns:a16="http://schemas.microsoft.com/office/drawing/2014/main" id="{F351988A-E7B2-429C-815B-A1BEBCD4EC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 xmlns:a16="http://schemas.microsoft.com/office/drawing/2014/main"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2" name="テキスト ボックス 5">
            <a:extLst>
              <a:ext uri="{FF2B5EF4-FFF2-40B4-BE49-F238E27FC236}">
                <a16:creationId xmlns="" xmlns:a16="http://schemas.microsoft.com/office/drawing/2014/main" id="{510F3818-2FBD-4748-AE4D-F2EBFA135C59}"/>
              </a:ext>
            </a:extLst>
          </p:cNvPr>
          <p:cNvSpPr txBox="1">
            <a:spLocks noChangeArrowheads="1"/>
          </p:cNvSpPr>
          <p:nvPr/>
        </p:nvSpPr>
        <p:spPr bwMode="auto">
          <a:xfrm>
            <a:off x="1015048" y="188596"/>
            <a:ext cx="831564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r>
              <a:rPr lang="ja-JP" altLang="en-US" sz="2400" b="0">
                <a:latin typeface="メイリオ" panose="020B0604030504040204" pitchFamily="50" charset="-128"/>
                <a:ea typeface="メイリオ" panose="020B0604030504040204" pitchFamily="50" charset="-128"/>
              </a:rPr>
              <a:t>目次</a:t>
            </a:r>
          </a:p>
        </p:txBody>
      </p:sp>
      <p:sp>
        <p:nvSpPr>
          <p:cNvPr id="23" name="テキスト ボックス 15">
            <a:extLst>
              <a:ext uri="{FF2B5EF4-FFF2-40B4-BE49-F238E27FC236}">
                <a16:creationId xmlns="" xmlns:a16="http://schemas.microsoft.com/office/drawing/2014/main" id="{F3D6BBD9-44D1-418A-8C70-0998944CD720}"/>
              </a:ext>
            </a:extLst>
          </p:cNvPr>
          <p:cNvSpPr txBox="1">
            <a:spLocks noChangeArrowheads="1"/>
          </p:cNvSpPr>
          <p:nvPr/>
        </p:nvSpPr>
        <p:spPr bwMode="auto">
          <a:xfrm>
            <a:off x="581026" y="992189"/>
            <a:ext cx="8749665"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kumimoji="1" lang="en-US" altLang="ja-JP" sz="2400" dirty="0">
              <a:latin typeface="メイリオ" panose="020B0604030504040204" pitchFamily="50" charset="-128"/>
              <a:ea typeface="メイリオ" panose="020B0604030504040204" pitchFamily="50" charset="-128"/>
            </a:endParaRPr>
          </a:p>
          <a:p>
            <a:pPr eaLnBrk="1" hangingPunct="1"/>
            <a:r>
              <a:rPr kumimoji="1" lang="ja-JP" altLang="en-US" sz="2400" dirty="0">
                <a:latin typeface="メイリオ" panose="020B0604030504040204" pitchFamily="50" charset="-128"/>
                <a:ea typeface="メイリオ" panose="020B0604030504040204" pitchFamily="50" charset="-128"/>
              </a:rPr>
              <a:t>●パフォーマンスレポート</a:t>
            </a:r>
            <a:endParaRPr kumimoji="1" lang="en-US" altLang="ja-JP" sz="2400" dirty="0">
              <a:latin typeface="メイリオ" panose="020B0604030504040204" pitchFamily="50" charset="-128"/>
              <a:ea typeface="メイリオ" panose="020B0604030504040204" pitchFamily="50" charset="-128"/>
            </a:endParaRPr>
          </a:p>
          <a:p>
            <a:pPr eaLnBrk="1" hangingPunct="1"/>
            <a:endParaRPr kumimoji="1" lang="en-US" altLang="ja-JP" sz="2400" dirty="0">
              <a:latin typeface="メイリオ" panose="020B0604030504040204" pitchFamily="50" charset="-128"/>
              <a:ea typeface="メイリオ" panose="020B0604030504040204" pitchFamily="50" charset="-128"/>
            </a:endParaRPr>
          </a:p>
          <a:p>
            <a:pPr eaLnBrk="1" hangingPunct="1"/>
            <a:r>
              <a:rPr kumimoji="1" lang="ja-JP" altLang="en-US" sz="2400" dirty="0">
                <a:latin typeface="メイリオ" panose="020B0604030504040204" pitchFamily="50" charset="-128"/>
                <a:ea typeface="メイリオ" panose="020B0604030504040204" pitchFamily="50" charset="-128"/>
              </a:rPr>
              <a:t>●リマーケティング広告報告</a:t>
            </a:r>
            <a:endParaRPr kumimoji="1" lang="en-US" altLang="ja-JP" sz="2400" dirty="0">
              <a:latin typeface="メイリオ" panose="020B0604030504040204" pitchFamily="50" charset="-128"/>
              <a:ea typeface="メイリオ" panose="020B0604030504040204" pitchFamily="50" charset="-128"/>
            </a:endParaRPr>
          </a:p>
          <a:p>
            <a:pPr eaLnBrk="1" hangingPunct="1"/>
            <a:endParaRPr kumimoji="1" lang="en-US" altLang="ja-JP" sz="2400" dirty="0">
              <a:latin typeface="メイリオ" panose="020B0604030504040204" pitchFamily="50" charset="-128"/>
              <a:ea typeface="メイリオ" panose="020B0604030504040204" pitchFamily="50" charset="-128"/>
            </a:endParaRPr>
          </a:p>
          <a:p>
            <a:pPr eaLnBrk="1" hangingPunct="1"/>
            <a:r>
              <a:rPr kumimoji="1" lang="ja-JP" altLang="en-US" sz="2400" dirty="0">
                <a:latin typeface="メイリオ" panose="020B0604030504040204" pitchFamily="50" charset="-128"/>
                <a:ea typeface="メイリオ" panose="020B0604030504040204" pitchFamily="50" charset="-128"/>
              </a:rPr>
              <a:t>●アーバンフォース報告</a:t>
            </a:r>
            <a:endParaRPr kumimoji="1" lang="en-US" altLang="ja-JP" sz="2400" dirty="0">
              <a:latin typeface="メイリオ" panose="020B0604030504040204" pitchFamily="50" charset="-128"/>
              <a:ea typeface="メイリオ" panose="020B0604030504040204" pitchFamily="50" charset="-128"/>
            </a:endParaRPr>
          </a:p>
          <a:p>
            <a:pPr eaLnBrk="1" hangingPunct="1"/>
            <a:endParaRPr kumimoji="1" lang="en-US" altLang="ja-JP" sz="2400" dirty="0">
              <a:latin typeface="メイリオ" panose="020B0604030504040204" pitchFamily="50" charset="-128"/>
              <a:ea typeface="メイリオ" panose="020B0604030504040204" pitchFamily="50" charset="-128"/>
            </a:endParaRPr>
          </a:p>
          <a:p>
            <a:pPr eaLnBrk="1" hangingPunct="1"/>
            <a:r>
              <a:rPr kumimoji="1" lang="ja-JP" altLang="en-US" sz="2400" dirty="0">
                <a:latin typeface="メイリオ" panose="020B0604030504040204" pitchFamily="50" charset="-128"/>
                <a:ea typeface="メイリオ" panose="020B0604030504040204" pitchFamily="50" charset="-128"/>
              </a:rPr>
              <a:t>●比較サイト報告</a:t>
            </a:r>
            <a:endParaRPr kumimoji="1" lang="en-US" altLang="ja-JP" sz="2400" dirty="0">
              <a:latin typeface="メイリオ" panose="020B0604030504040204" pitchFamily="50" charset="-128"/>
              <a:ea typeface="メイリオ" panose="020B0604030504040204" pitchFamily="50" charset="-128"/>
            </a:endParaRPr>
          </a:p>
          <a:p>
            <a:pPr eaLnBrk="1" hangingPunct="1"/>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a:t>
            </a:r>
            <a:r>
              <a:rPr kumimoji="1" lang="en-US" altLang="ja-JP" sz="2400" dirty="0">
                <a:latin typeface="メイリオ" panose="020B0604030504040204" pitchFamily="50" charset="-128"/>
                <a:ea typeface="メイリオ" panose="020B0604030504040204" pitchFamily="50" charset="-128"/>
              </a:rPr>
              <a:t>KPI</a:t>
            </a:r>
            <a:r>
              <a:rPr kumimoji="1" lang="ja-JP" altLang="en-US" sz="2400" dirty="0">
                <a:latin typeface="メイリオ" panose="020B0604030504040204" pitchFamily="50" charset="-128"/>
                <a:ea typeface="メイリオ" panose="020B0604030504040204" pitchFamily="50" charset="-128"/>
              </a:rPr>
              <a:t>共有</a:t>
            </a:r>
            <a:endParaRPr kumimoji="1" lang="en-US" altLang="ja-JP" sz="2400" dirty="0">
              <a:latin typeface="メイリオ" panose="020B0604030504040204" pitchFamily="50" charset="-128"/>
              <a:ea typeface="メイリオ" panose="020B0604030504040204" pitchFamily="50" charset="-128"/>
            </a:endParaRPr>
          </a:p>
          <a:p>
            <a:pPr eaLnBrk="1" hangingPunct="1"/>
            <a:endParaRPr kumimoji="1" lang="ja-JP" altLang="en-US" sz="2400" dirty="0">
              <a:latin typeface="メイリオ" panose="020B0604030504040204" pitchFamily="50" charset="-128"/>
              <a:ea typeface="メイリオ" panose="020B0604030504040204" pitchFamily="50" charset="-128"/>
            </a:endParaRPr>
          </a:p>
        </p:txBody>
      </p:sp>
      <p:sp>
        <p:nvSpPr>
          <p:cNvPr id="24" name="角丸四角形 1">
            <a:extLst>
              <a:ext uri="{FF2B5EF4-FFF2-40B4-BE49-F238E27FC236}">
                <a16:creationId xmlns="" xmlns:a16="http://schemas.microsoft.com/office/drawing/2014/main"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 xmlns:a16="http://schemas.microsoft.com/office/drawing/2014/main" id="{CA504E7A-7902-49EF-9D44-F171817914F9}"/>
              </a:ext>
            </a:extLst>
          </p:cNvPr>
          <p:cNvSpPr txBox="1">
            <a:spLocks noChangeArrowheads="1"/>
          </p:cNvSpPr>
          <p:nvPr/>
        </p:nvSpPr>
        <p:spPr bwMode="auto">
          <a:xfrm>
            <a:off x="452439" y="195263"/>
            <a:ext cx="49688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r>
              <a:rPr lang="en-US" altLang="ja-JP" sz="2400" b="0" dirty="0" smtClean="0">
                <a:solidFill>
                  <a:schemeClr val="bg1"/>
                </a:solidFill>
                <a:latin typeface="メイリオ" panose="020B0604030504040204" pitchFamily="50" charset="-128"/>
                <a:ea typeface="メイリオ" panose="020B0604030504040204" pitchFamily="50" charset="-128"/>
              </a:rPr>
              <a:t>1</a:t>
            </a:r>
            <a:endParaRPr lang="ja-JP" altLang="en-US" sz="2400" b="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60708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981917" y="726234"/>
            <a:ext cx="8011733" cy="1755242"/>
          </a:xfrm>
          <a:prstGeom prst="rect">
            <a:avLst/>
          </a:prstGeom>
        </p:spPr>
      </p:pic>
      <p:pic>
        <p:nvPicPr>
          <p:cNvPr id="6" name="図 5"/>
          <p:cNvPicPr>
            <a:picLocks noChangeAspect="1"/>
          </p:cNvPicPr>
          <p:nvPr/>
        </p:nvPicPr>
        <p:blipFill>
          <a:blip r:embed="rId3"/>
          <a:stretch>
            <a:fillRect/>
          </a:stretch>
        </p:blipFill>
        <p:spPr>
          <a:xfrm>
            <a:off x="981917" y="2580315"/>
            <a:ext cx="8011733" cy="2865586"/>
          </a:xfrm>
          <a:prstGeom prst="rect">
            <a:avLst/>
          </a:prstGeom>
        </p:spPr>
      </p:pic>
      <p:pic>
        <p:nvPicPr>
          <p:cNvPr id="15" name="図 1">
            <a:extLst>
              <a:ext uri="{FF2B5EF4-FFF2-40B4-BE49-F238E27FC236}">
                <a16:creationId xmlns:a16="http://schemas.microsoft.com/office/drawing/2014/main" xmlns="" id="{F351988A-E7B2-429C-815B-A1BEBCD4EC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a16="http://schemas.microsoft.com/office/drawing/2014/main" xmlns=""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4" name="角丸四角形 1">
            <a:extLst>
              <a:ext uri="{FF2B5EF4-FFF2-40B4-BE49-F238E27FC236}">
                <a16:creationId xmlns:a16="http://schemas.microsoft.com/office/drawing/2014/main" xmlns=""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a16="http://schemas.microsoft.com/office/drawing/2014/main" xmlns="" id="{CA504E7A-7902-49EF-9D44-F171817914F9}"/>
              </a:ext>
            </a:extLst>
          </p:cNvPr>
          <p:cNvSpPr txBox="1">
            <a:spLocks noChangeArrowheads="1"/>
          </p:cNvSpPr>
          <p:nvPr/>
        </p:nvSpPr>
        <p:spPr bwMode="auto">
          <a:xfrm>
            <a:off x="419577" y="188597"/>
            <a:ext cx="562609"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fld id="{B2B1B352-9FB2-437D-98BD-D010A8DE7785}" type="slidenum">
              <a:rPr lang="ja-JP" altLang="en-US" sz="2400" b="0">
                <a:solidFill>
                  <a:schemeClr val="bg1"/>
                </a:solidFill>
                <a:latin typeface="メイリオ" panose="020B0604030504040204" pitchFamily="50" charset="-128"/>
                <a:ea typeface="メイリオ" panose="020B0604030504040204" pitchFamily="50" charset="-128"/>
              </a:rPr>
              <a:pPr algn="ctr" eaLnBrk="1" hangingPunct="1"/>
              <a:t>20</a:t>
            </a:fld>
            <a:endParaRPr lang="ja-JP" altLang="en-US" sz="2400" b="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5">
            <a:extLst>
              <a:ext uri="{FF2B5EF4-FFF2-40B4-BE49-F238E27FC236}">
                <a16:creationId xmlns:a16="http://schemas.microsoft.com/office/drawing/2014/main" xmlns="" id="{A49601B5-A8F9-4729-B475-57F779B04741}"/>
              </a:ext>
            </a:extLst>
          </p:cNvPr>
          <p:cNvSpPr txBox="1">
            <a:spLocks noChangeArrowheads="1"/>
          </p:cNvSpPr>
          <p:nvPr/>
        </p:nvSpPr>
        <p:spPr bwMode="auto">
          <a:xfrm>
            <a:off x="1015048" y="188596"/>
            <a:ext cx="831564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r>
              <a:rPr lang="en-US" altLang="ja-JP" sz="2400" b="0" dirty="0">
                <a:latin typeface="メイリオ" panose="020B0604030504040204" pitchFamily="50" charset="-128"/>
                <a:ea typeface="メイリオ" panose="020B0604030504040204" pitchFamily="50" charset="-128"/>
              </a:rPr>
              <a:t>SEO</a:t>
            </a:r>
            <a:r>
              <a:rPr lang="ja-JP" altLang="en-US" sz="2400" b="0" dirty="0">
                <a:latin typeface="メイリオ" panose="020B0604030504040204" pitchFamily="50" charset="-128"/>
                <a:ea typeface="メイリオ" panose="020B0604030504040204" pitchFamily="50" charset="-128"/>
              </a:rPr>
              <a:t>キーワード順位</a:t>
            </a:r>
            <a:endParaRPr lang="en-US" altLang="ja-JP" sz="2400" b="0" dirty="0">
              <a:latin typeface="メイリオ" panose="020B0604030504040204" pitchFamily="50" charset="-128"/>
              <a:ea typeface="メイリオ" panose="020B0604030504040204" pitchFamily="50" charset="-128"/>
            </a:endParaRPr>
          </a:p>
        </p:txBody>
      </p:sp>
      <p:sp>
        <p:nvSpPr>
          <p:cNvPr id="10" name="テキスト ボックス 5">
            <a:extLst>
              <a:ext uri="{FF2B5EF4-FFF2-40B4-BE49-F238E27FC236}">
                <a16:creationId xmlns:a16="http://schemas.microsoft.com/office/drawing/2014/main" xmlns="" id="{6279BA1E-6AFE-4F1F-8B8D-B7D7B4E3F6F4}"/>
              </a:ext>
            </a:extLst>
          </p:cNvPr>
          <p:cNvSpPr txBox="1">
            <a:spLocks noChangeArrowheads="1"/>
          </p:cNvSpPr>
          <p:nvPr/>
        </p:nvSpPr>
        <p:spPr bwMode="auto">
          <a:xfrm>
            <a:off x="564045" y="5575790"/>
            <a:ext cx="8766645" cy="132343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kumimoji="1" lang="ja-JP" altLang="en-US" sz="1600" b="0" dirty="0" smtClean="0">
                <a:latin typeface="メイリオ" panose="020B0604030504040204" pitchFamily="50" charset="-128"/>
                <a:ea typeface="メイリオ" panose="020B0604030504040204" pitchFamily="50" charset="-128"/>
              </a:rPr>
              <a:t>「ランドネット」関連のキーワードはすべて前月対比で順位が上昇している。</a:t>
            </a:r>
            <a:endParaRPr kumimoji="1" lang="en-US" altLang="ja-JP" sz="1600" b="0" dirty="0" smtClean="0">
              <a:latin typeface="メイリオ" panose="020B0604030504040204" pitchFamily="50" charset="-128"/>
              <a:ea typeface="メイリオ" panose="020B0604030504040204" pitchFamily="50" charset="-128"/>
            </a:endParaRPr>
          </a:p>
          <a:p>
            <a:r>
              <a:rPr kumimoji="1" lang="ja-JP" altLang="en-US" sz="1600" b="0" dirty="0" smtClean="0">
                <a:latin typeface="メイリオ" panose="020B0604030504040204" pitchFamily="50" charset="-128"/>
                <a:ea typeface="メイリオ" panose="020B0604030504040204" pitchFamily="50" charset="-128"/>
              </a:rPr>
              <a:t>「日本財託　評判」は</a:t>
            </a:r>
            <a:r>
              <a:rPr kumimoji="1" lang="en-US" altLang="ja-JP" sz="1600" b="0" dirty="0" smtClean="0">
                <a:latin typeface="メイリオ" panose="020B0604030504040204" pitchFamily="50" charset="-128"/>
                <a:ea typeface="メイリオ" panose="020B0604030504040204" pitchFamily="50" charset="-128"/>
              </a:rPr>
              <a:t>8</a:t>
            </a:r>
            <a:r>
              <a:rPr kumimoji="1" lang="ja-JP" altLang="en-US" sz="1600" b="0" dirty="0" smtClean="0">
                <a:latin typeface="メイリオ" panose="020B0604030504040204" pitchFamily="50" charset="-128"/>
                <a:ea typeface="メイリオ" panose="020B0604030504040204" pitchFamily="50" charset="-128"/>
              </a:rPr>
              <a:t>月</a:t>
            </a:r>
            <a:r>
              <a:rPr kumimoji="1" lang="en-US" altLang="ja-JP" sz="1600" b="0" dirty="0" smtClean="0">
                <a:latin typeface="メイリオ" panose="020B0604030504040204" pitchFamily="50" charset="-128"/>
                <a:ea typeface="メイリオ" panose="020B0604030504040204" pitchFamily="50" charset="-128"/>
              </a:rPr>
              <a:t>16</a:t>
            </a:r>
            <a:r>
              <a:rPr kumimoji="1" lang="ja-JP" altLang="en-US" sz="1600" b="0" dirty="0" smtClean="0">
                <a:latin typeface="メイリオ" panose="020B0604030504040204" pitchFamily="50" charset="-128"/>
                <a:ea typeface="メイリオ" panose="020B0604030504040204" pitchFamily="50" charset="-128"/>
              </a:rPr>
              <a:t>位→</a:t>
            </a:r>
            <a:r>
              <a:rPr kumimoji="1" lang="en-US" altLang="ja-JP" sz="1600" b="0" dirty="0" smtClean="0">
                <a:latin typeface="メイリオ" panose="020B0604030504040204" pitchFamily="50" charset="-128"/>
                <a:ea typeface="メイリオ" panose="020B0604030504040204" pitchFamily="50" charset="-128"/>
              </a:rPr>
              <a:t>9</a:t>
            </a:r>
            <a:r>
              <a:rPr kumimoji="1" lang="ja-JP" altLang="en-US" sz="1600" b="0" dirty="0" smtClean="0">
                <a:latin typeface="メイリオ" panose="020B0604030504040204" pitchFamily="50" charset="-128"/>
                <a:ea typeface="メイリオ" panose="020B0604030504040204" pitchFamily="50" charset="-128"/>
              </a:rPr>
              <a:t>月</a:t>
            </a:r>
            <a:r>
              <a:rPr kumimoji="1" lang="en-US" altLang="ja-JP" sz="1600" b="0" dirty="0" smtClean="0">
                <a:latin typeface="メイリオ" panose="020B0604030504040204" pitchFamily="50" charset="-128"/>
                <a:ea typeface="メイリオ" panose="020B0604030504040204" pitchFamily="50" charset="-128"/>
              </a:rPr>
              <a:t>15</a:t>
            </a:r>
            <a:r>
              <a:rPr kumimoji="1" lang="ja-JP" altLang="en-US" sz="1600" b="0" dirty="0" smtClean="0">
                <a:latin typeface="メイリオ" panose="020B0604030504040204" pitchFamily="50" charset="-128"/>
                <a:ea typeface="メイリオ" panose="020B0604030504040204" pitchFamily="50" charset="-128"/>
              </a:rPr>
              <a:t>位と上昇している。</a:t>
            </a:r>
            <a:endParaRPr kumimoji="1" lang="en-US" altLang="ja-JP" sz="1600" b="0" dirty="0" smtClean="0">
              <a:latin typeface="メイリオ" panose="020B0604030504040204" pitchFamily="50" charset="-128"/>
              <a:ea typeface="メイリオ" panose="020B0604030504040204" pitchFamily="50" charset="-128"/>
            </a:endParaRPr>
          </a:p>
          <a:p>
            <a:r>
              <a:rPr kumimoji="1" lang="ja-JP" altLang="en-US" sz="1600" b="0" dirty="0" smtClean="0">
                <a:latin typeface="メイリオ" panose="020B0604030504040204" pitchFamily="50" charset="-128"/>
                <a:ea typeface="メイリオ" panose="020B0604030504040204" pitchFamily="50" charset="-128"/>
              </a:rPr>
              <a:t>「エルズホーム」関連キーワードは</a:t>
            </a:r>
            <a:r>
              <a:rPr kumimoji="1" lang="en-US" altLang="ja-JP" sz="1600" b="0" dirty="0" smtClean="0">
                <a:latin typeface="メイリオ" panose="020B0604030504040204" pitchFamily="50" charset="-128"/>
                <a:ea typeface="メイリオ" panose="020B0604030504040204" pitchFamily="50" charset="-128"/>
              </a:rPr>
              <a:t>8</a:t>
            </a:r>
            <a:r>
              <a:rPr kumimoji="1" lang="ja-JP" altLang="en-US" sz="1600" b="0" dirty="0" smtClean="0">
                <a:latin typeface="メイリオ" panose="020B0604030504040204" pitchFamily="50" charset="-128"/>
                <a:ea typeface="メイリオ" panose="020B0604030504040204" pitchFamily="50" charset="-128"/>
              </a:rPr>
              <a:t>月は</a:t>
            </a:r>
            <a:r>
              <a:rPr kumimoji="1" lang="en-US" altLang="ja-JP" sz="1600" b="0" dirty="0" smtClean="0">
                <a:latin typeface="メイリオ" panose="020B0604030504040204" pitchFamily="50" charset="-128"/>
                <a:ea typeface="メイリオ" panose="020B0604030504040204" pitchFamily="50" charset="-128"/>
              </a:rPr>
              <a:t>1</a:t>
            </a:r>
            <a:r>
              <a:rPr kumimoji="1" lang="ja-JP" altLang="en-US" sz="1600" b="0" dirty="0" smtClean="0">
                <a:latin typeface="メイリオ" panose="020B0604030504040204" pitchFamily="50" charset="-128"/>
                <a:ea typeface="メイリオ" panose="020B0604030504040204" pitchFamily="50" charset="-128"/>
              </a:rPr>
              <a:t>位だったが、</a:t>
            </a:r>
            <a:r>
              <a:rPr kumimoji="1" lang="en-US" altLang="ja-JP" sz="1600" b="0" dirty="0" smtClean="0">
                <a:latin typeface="メイリオ" panose="020B0604030504040204" pitchFamily="50" charset="-128"/>
                <a:ea typeface="メイリオ" panose="020B0604030504040204" pitchFamily="50" charset="-128"/>
              </a:rPr>
              <a:t>9</a:t>
            </a:r>
            <a:r>
              <a:rPr kumimoji="1" lang="ja-JP" altLang="en-US" sz="1600" b="0" dirty="0" smtClean="0">
                <a:latin typeface="メイリオ" panose="020B0604030504040204" pitchFamily="50" charset="-128"/>
                <a:ea typeface="メイリオ" panose="020B0604030504040204" pitchFamily="50" charset="-128"/>
              </a:rPr>
              <a:t>月は</a:t>
            </a:r>
            <a:r>
              <a:rPr kumimoji="1" lang="en-US" altLang="ja-JP" sz="1600" b="0" dirty="0" smtClean="0">
                <a:latin typeface="メイリオ" panose="020B0604030504040204" pitchFamily="50" charset="-128"/>
                <a:ea typeface="メイリオ" panose="020B0604030504040204" pitchFamily="50" charset="-128"/>
              </a:rPr>
              <a:t>2</a:t>
            </a:r>
            <a:r>
              <a:rPr kumimoji="1" lang="ja-JP" altLang="en-US" sz="1600" b="0" dirty="0" smtClean="0">
                <a:latin typeface="メイリオ" panose="020B0604030504040204" pitchFamily="50" charset="-128"/>
                <a:ea typeface="メイリオ" panose="020B0604030504040204" pitchFamily="50" charset="-128"/>
              </a:rPr>
              <a:t>位と高い順位をキープしているが、前月対比で順位は低下。</a:t>
            </a:r>
            <a:endParaRPr kumimoji="1" lang="en-US" altLang="ja-JP" sz="1600" b="0" dirty="0" smtClean="0">
              <a:latin typeface="メイリオ" panose="020B0604030504040204" pitchFamily="50" charset="-128"/>
              <a:ea typeface="メイリオ" panose="020B0604030504040204" pitchFamily="50" charset="-128"/>
            </a:endParaRPr>
          </a:p>
          <a:p>
            <a:r>
              <a:rPr kumimoji="1" lang="ja-JP" altLang="en-US" sz="1600" b="0" dirty="0">
                <a:latin typeface="メイリオ" panose="020B0604030504040204" pitchFamily="50" charset="-128"/>
                <a:ea typeface="メイリオ" panose="020B0604030504040204" pitchFamily="50" charset="-128"/>
              </a:rPr>
              <a:t>「プレサンスリアルタ」関連</a:t>
            </a:r>
            <a:r>
              <a:rPr kumimoji="1" lang="ja-JP" altLang="en-US" sz="1600" b="0" dirty="0" smtClean="0">
                <a:latin typeface="メイリオ" panose="020B0604030504040204" pitchFamily="50" charset="-128"/>
                <a:ea typeface="メイリオ" panose="020B0604030504040204" pitchFamily="50" charset="-128"/>
              </a:rPr>
              <a:t>キーワードは</a:t>
            </a:r>
            <a:r>
              <a:rPr kumimoji="1" lang="en-US" altLang="ja-JP" sz="1600" b="0" dirty="0" smtClean="0">
                <a:latin typeface="メイリオ" panose="020B0604030504040204" pitchFamily="50" charset="-128"/>
                <a:ea typeface="メイリオ" panose="020B0604030504040204" pitchFamily="50" charset="-128"/>
              </a:rPr>
              <a:t>1</a:t>
            </a:r>
            <a:r>
              <a:rPr kumimoji="1" lang="ja-JP" altLang="en-US" sz="1600" b="0" dirty="0">
                <a:latin typeface="メイリオ" panose="020B0604030504040204" pitchFamily="50" charset="-128"/>
                <a:ea typeface="メイリオ" panose="020B0604030504040204" pitchFamily="50" charset="-128"/>
              </a:rPr>
              <a:t>位キープできている</a:t>
            </a:r>
            <a:r>
              <a:rPr kumimoji="1" lang="ja-JP" altLang="en-US" sz="1600" b="0" dirty="0" smtClean="0">
                <a:latin typeface="メイリオ" panose="020B0604030504040204" pitchFamily="50" charset="-128"/>
                <a:ea typeface="メイリオ" panose="020B0604030504040204" pitchFamily="50" charset="-128"/>
              </a:rPr>
              <a:t>。</a:t>
            </a:r>
            <a:endParaRPr kumimoji="1" lang="en-US" altLang="ja-JP" sz="1600" b="0" dirty="0">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xmlns="" id="{2713BD29-F7FA-4B73-A7D1-6C676C7EBB09}"/>
              </a:ext>
            </a:extLst>
          </p:cNvPr>
          <p:cNvSpPr/>
          <p:nvPr/>
        </p:nvSpPr>
        <p:spPr>
          <a:xfrm>
            <a:off x="997098" y="1293443"/>
            <a:ext cx="7996552" cy="2906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2" name="正方形/長方形 11">
            <a:extLst>
              <a:ext uri="{FF2B5EF4-FFF2-40B4-BE49-F238E27FC236}">
                <a16:creationId xmlns:a16="http://schemas.microsoft.com/office/drawing/2014/main" xmlns="" id="{2713BD29-F7FA-4B73-A7D1-6C676C7EBB09}"/>
              </a:ext>
            </a:extLst>
          </p:cNvPr>
          <p:cNvSpPr/>
          <p:nvPr/>
        </p:nvSpPr>
        <p:spPr>
          <a:xfrm>
            <a:off x="981917" y="2310153"/>
            <a:ext cx="8011733" cy="1318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3" name="正方形/長方形 12">
            <a:extLst>
              <a:ext uri="{FF2B5EF4-FFF2-40B4-BE49-F238E27FC236}">
                <a16:creationId xmlns:a16="http://schemas.microsoft.com/office/drawing/2014/main" xmlns="" id="{2713BD29-F7FA-4B73-A7D1-6C676C7EBB09}"/>
              </a:ext>
            </a:extLst>
          </p:cNvPr>
          <p:cNvSpPr/>
          <p:nvPr/>
        </p:nvSpPr>
        <p:spPr>
          <a:xfrm>
            <a:off x="972823" y="4526294"/>
            <a:ext cx="8033705" cy="1796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7" name="正方形/長方形 16">
            <a:extLst>
              <a:ext uri="{FF2B5EF4-FFF2-40B4-BE49-F238E27FC236}">
                <a16:creationId xmlns:a16="http://schemas.microsoft.com/office/drawing/2014/main" xmlns="" id="{2713BD29-F7FA-4B73-A7D1-6C676C7EBB09}"/>
              </a:ext>
            </a:extLst>
          </p:cNvPr>
          <p:cNvSpPr/>
          <p:nvPr/>
        </p:nvSpPr>
        <p:spPr>
          <a:xfrm>
            <a:off x="1015048" y="3168008"/>
            <a:ext cx="7978602" cy="3067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4131704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9">
            <a:extLst>
              <a:ext uri="{FF2B5EF4-FFF2-40B4-BE49-F238E27FC236}">
                <a16:creationId xmlns:a16="http://schemas.microsoft.com/office/drawing/2014/main" xmlns="" id="{114DFB69-7F19-4F9A-B7E4-F472C7800D27}"/>
              </a:ext>
            </a:extLst>
          </p:cNvPr>
          <p:cNvCxnSpPr>
            <a:cxnSpLocks noChangeShapeType="1"/>
          </p:cNvCxnSpPr>
          <p:nvPr/>
        </p:nvCxnSpPr>
        <p:spPr bwMode="auto">
          <a:xfrm rot="10800000" flipH="1">
            <a:off x="679451" y="3621088"/>
            <a:ext cx="879951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5" name="正方形/長方形 10">
            <a:extLst>
              <a:ext uri="{FF2B5EF4-FFF2-40B4-BE49-F238E27FC236}">
                <a16:creationId xmlns:a16="http://schemas.microsoft.com/office/drawing/2014/main" xmlns="" id="{AEE7B5F2-BB49-49EE-80EF-2D31474D914A}"/>
              </a:ext>
            </a:extLst>
          </p:cNvPr>
          <p:cNvSpPr>
            <a:spLocks noChangeArrowheads="1"/>
          </p:cNvSpPr>
          <p:nvPr/>
        </p:nvSpPr>
        <p:spPr bwMode="auto">
          <a:xfrm>
            <a:off x="2136776" y="3294063"/>
            <a:ext cx="752475" cy="715962"/>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lang="ja-JP" altLang="en-US" sz="1600"/>
          </a:p>
        </p:txBody>
      </p:sp>
      <p:sp>
        <p:nvSpPr>
          <p:cNvPr id="6" name="正方形/長方形 11">
            <a:extLst>
              <a:ext uri="{FF2B5EF4-FFF2-40B4-BE49-F238E27FC236}">
                <a16:creationId xmlns:a16="http://schemas.microsoft.com/office/drawing/2014/main" xmlns="" id="{BE351074-6D41-48F9-A66D-17161D150F34}"/>
              </a:ext>
            </a:extLst>
          </p:cNvPr>
          <p:cNvSpPr>
            <a:spLocks noChangeArrowheads="1"/>
          </p:cNvSpPr>
          <p:nvPr/>
        </p:nvSpPr>
        <p:spPr bwMode="auto">
          <a:xfrm>
            <a:off x="2000250" y="3709988"/>
            <a:ext cx="554038" cy="52705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lang="ja-JP" altLang="en-US" sz="1600"/>
          </a:p>
        </p:txBody>
      </p:sp>
      <p:sp>
        <p:nvSpPr>
          <p:cNvPr id="7" name="正方形/長方形 12">
            <a:extLst>
              <a:ext uri="{FF2B5EF4-FFF2-40B4-BE49-F238E27FC236}">
                <a16:creationId xmlns:a16="http://schemas.microsoft.com/office/drawing/2014/main" xmlns="" id="{335CCF97-0C95-4657-B2D6-CA99CD0C543B}"/>
              </a:ext>
            </a:extLst>
          </p:cNvPr>
          <p:cNvSpPr>
            <a:spLocks noChangeArrowheads="1"/>
          </p:cNvSpPr>
          <p:nvPr/>
        </p:nvSpPr>
        <p:spPr bwMode="auto">
          <a:xfrm>
            <a:off x="976313" y="3527426"/>
            <a:ext cx="309562" cy="295275"/>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lang="ja-JP" altLang="en-US" sz="1600"/>
          </a:p>
        </p:txBody>
      </p:sp>
      <p:sp>
        <p:nvSpPr>
          <p:cNvPr id="8" name="正方形/長方形 13">
            <a:extLst>
              <a:ext uri="{FF2B5EF4-FFF2-40B4-BE49-F238E27FC236}">
                <a16:creationId xmlns:a16="http://schemas.microsoft.com/office/drawing/2014/main" xmlns="" id="{ABD919D9-938E-43AC-9336-A8D5321FAB06}"/>
              </a:ext>
            </a:extLst>
          </p:cNvPr>
          <p:cNvSpPr>
            <a:spLocks noChangeArrowheads="1"/>
          </p:cNvSpPr>
          <p:nvPr/>
        </p:nvSpPr>
        <p:spPr bwMode="auto">
          <a:xfrm>
            <a:off x="1190626" y="3697288"/>
            <a:ext cx="233363" cy="22225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lang="ja-JP" altLang="en-US" sz="1600"/>
          </a:p>
        </p:txBody>
      </p:sp>
      <p:sp>
        <p:nvSpPr>
          <p:cNvPr id="9" name="正方形/長方形 14">
            <a:extLst>
              <a:ext uri="{FF2B5EF4-FFF2-40B4-BE49-F238E27FC236}">
                <a16:creationId xmlns:a16="http://schemas.microsoft.com/office/drawing/2014/main" xmlns="" id="{E3D55A8E-118C-4475-A827-943FC95459DE}"/>
              </a:ext>
            </a:extLst>
          </p:cNvPr>
          <p:cNvSpPr>
            <a:spLocks noChangeArrowheads="1"/>
          </p:cNvSpPr>
          <p:nvPr/>
        </p:nvSpPr>
        <p:spPr bwMode="auto">
          <a:xfrm>
            <a:off x="1506539" y="3052764"/>
            <a:ext cx="314325" cy="300037"/>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lang="ja-JP" altLang="en-US" sz="1600"/>
          </a:p>
        </p:txBody>
      </p:sp>
      <p:sp>
        <p:nvSpPr>
          <p:cNvPr id="10" name="テキスト ボックス 15">
            <a:extLst>
              <a:ext uri="{FF2B5EF4-FFF2-40B4-BE49-F238E27FC236}">
                <a16:creationId xmlns:a16="http://schemas.microsoft.com/office/drawing/2014/main" xmlns="" id="{E3A4DB66-010C-4D94-BE6B-2C58D263FFD2}"/>
              </a:ext>
            </a:extLst>
          </p:cNvPr>
          <p:cNvSpPr txBox="1">
            <a:spLocks noChangeArrowheads="1"/>
          </p:cNvSpPr>
          <p:nvPr/>
        </p:nvSpPr>
        <p:spPr bwMode="auto">
          <a:xfrm>
            <a:off x="2762251" y="2743260"/>
            <a:ext cx="671671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r"/>
            <a:r>
              <a:rPr kumimoji="1" lang="en-US" altLang="ja-JP" sz="2400" dirty="0" smtClean="0">
                <a:latin typeface="メイリオ" panose="020B0604030504040204" pitchFamily="50" charset="-128"/>
                <a:ea typeface="メイリオ" panose="020B0604030504040204" pitchFamily="50" charset="-128"/>
              </a:rPr>
              <a:t>2020</a:t>
            </a:r>
            <a:r>
              <a:rPr kumimoji="1" lang="ja-JP" altLang="en-US" sz="2400" dirty="0" smtClean="0">
                <a:latin typeface="メイリオ" panose="020B0604030504040204" pitchFamily="50" charset="-128"/>
                <a:ea typeface="メイリオ" panose="020B0604030504040204" pitchFamily="50" charset="-128"/>
              </a:rPr>
              <a:t>年</a:t>
            </a:r>
            <a:r>
              <a:rPr kumimoji="1" lang="en-US" altLang="ja-JP" sz="2400" dirty="0" smtClean="0">
                <a:latin typeface="メイリオ" panose="020B0604030504040204" pitchFamily="50" charset="-128"/>
                <a:ea typeface="メイリオ" panose="020B0604030504040204" pitchFamily="50" charset="-128"/>
              </a:rPr>
              <a:t>8</a:t>
            </a:r>
            <a:r>
              <a:rPr kumimoji="1" lang="ja-JP" altLang="en-US" sz="2400" dirty="0" smtClean="0">
                <a:latin typeface="メイリオ" panose="020B0604030504040204" pitchFamily="50" charset="-128"/>
                <a:ea typeface="メイリオ" panose="020B0604030504040204" pitchFamily="50" charset="-128"/>
              </a:rPr>
              <a:t>月分</a:t>
            </a:r>
            <a:endParaRPr kumimoji="1" lang="en-US" altLang="ja-JP" sz="2400" dirty="0">
              <a:latin typeface="メイリオ" panose="020B0604030504040204" pitchFamily="50" charset="-128"/>
              <a:ea typeface="メイリオ" panose="020B0604030504040204" pitchFamily="50" charset="-128"/>
            </a:endParaRPr>
          </a:p>
          <a:p>
            <a:pPr algn="r"/>
            <a:r>
              <a:rPr kumimoji="1" lang="ja-JP" altLang="en-US" sz="2400" dirty="0">
                <a:latin typeface="メイリオ" panose="020B0604030504040204" pitchFamily="50" charset="-128"/>
                <a:ea typeface="メイリオ" panose="020B0604030504040204" pitchFamily="50" charset="-128"/>
              </a:rPr>
              <a:t>　</a:t>
            </a:r>
            <a:r>
              <a:rPr kumimoji="1" lang="en-US" altLang="ja-JP" sz="2400" dirty="0">
                <a:latin typeface="メイリオ" panose="020B0604030504040204" pitchFamily="50" charset="-128"/>
                <a:ea typeface="メイリオ" panose="020B0604030504040204" pitchFamily="50" charset="-128"/>
              </a:rPr>
              <a:t>[CHINKAN</a:t>
            </a:r>
            <a:r>
              <a:rPr kumimoji="1" lang="ja-JP" altLang="en-US" sz="2400" dirty="0">
                <a:latin typeface="メイリオ" panose="020B0604030504040204" pitchFamily="50" charset="-128"/>
                <a:ea typeface="メイリオ" panose="020B0604030504040204" pitchFamily="50" charset="-128"/>
              </a:rPr>
              <a:t>　</a:t>
            </a:r>
            <a:r>
              <a:rPr kumimoji="1" lang="en-US" altLang="ja-JP" sz="2400" dirty="0">
                <a:latin typeface="メイリオ" panose="020B0604030504040204" pitchFamily="50" charset="-128"/>
                <a:ea typeface="メイリオ" panose="020B0604030504040204" pitchFamily="50" charset="-128"/>
              </a:rPr>
              <a:t>LAB]</a:t>
            </a:r>
            <a:r>
              <a:rPr kumimoji="1" lang="ja-JP" altLang="en-US" sz="2400" dirty="0">
                <a:latin typeface="メイリオ" panose="020B0604030504040204" pitchFamily="50" charset="-128"/>
                <a:ea typeface="メイリオ" panose="020B0604030504040204" pitchFamily="50" charset="-128"/>
              </a:rPr>
              <a:t>　</a:t>
            </a:r>
            <a:r>
              <a:rPr kumimoji="1" lang="en-US" altLang="ja-JP" sz="2400" dirty="0" err="1">
                <a:latin typeface="メイリオ" panose="020B0604030504040204" pitchFamily="50" charset="-128"/>
                <a:ea typeface="メイリオ" panose="020B0604030504040204" pitchFamily="50" charset="-128"/>
              </a:rPr>
              <a:t>SEO</a:t>
            </a:r>
            <a:r>
              <a:rPr kumimoji="1" lang="en-US" altLang="en-US" sz="2400" dirty="0" err="1">
                <a:latin typeface="メイリオ" panose="020B0604030504040204" pitchFamily="50" charset="-128"/>
                <a:ea typeface="メイリオ" panose="020B0604030504040204" pitchFamily="50" charset="-128"/>
              </a:rPr>
              <a:t>レポート</a:t>
            </a:r>
            <a:endParaRPr kumimoji="1" lang="en-US" altLang="ja-JP" sz="2400" b="0" dirty="0">
              <a:latin typeface="メイリオ" panose="020B0604030504040204" pitchFamily="50" charset="-128"/>
              <a:ea typeface="メイリオ" panose="020B0604030504040204" pitchFamily="50" charset="-128"/>
            </a:endParaRPr>
          </a:p>
        </p:txBody>
      </p:sp>
      <p:sp>
        <p:nvSpPr>
          <p:cNvPr id="11" name="テキスト ボックス 15">
            <a:extLst>
              <a:ext uri="{FF2B5EF4-FFF2-40B4-BE49-F238E27FC236}">
                <a16:creationId xmlns:a16="http://schemas.microsoft.com/office/drawing/2014/main" xmlns="" id="{51D0D1D0-C2B5-4DFB-8A2D-4D370A1627F4}"/>
              </a:ext>
            </a:extLst>
          </p:cNvPr>
          <p:cNvSpPr txBox="1">
            <a:spLocks noChangeArrowheads="1"/>
          </p:cNvSpPr>
          <p:nvPr/>
        </p:nvSpPr>
        <p:spPr bwMode="auto">
          <a:xfrm>
            <a:off x="2960689" y="3654426"/>
            <a:ext cx="65182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r" eaLnBrk="1" hangingPunct="1"/>
            <a:r>
              <a:rPr kumimoji="1" lang="ja-JP" altLang="en-US" b="0">
                <a:latin typeface="メイリオ" panose="020B0604030504040204" pitchFamily="50" charset="-128"/>
                <a:ea typeface="メイリオ" panose="020B0604030504040204" pitchFamily="50" charset="-128"/>
              </a:rPr>
              <a:t>株式会社</a:t>
            </a:r>
            <a:r>
              <a:rPr kumimoji="1" lang="en-US" altLang="ja-JP" b="0">
                <a:latin typeface="メイリオ" panose="020B0604030504040204" pitchFamily="50" charset="-128"/>
                <a:ea typeface="メイリオ" panose="020B0604030504040204" pitchFamily="50" charset="-128"/>
              </a:rPr>
              <a:t>FGH</a:t>
            </a:r>
            <a:r>
              <a:rPr kumimoji="1" lang="ja-JP" altLang="en-US" b="0">
                <a:latin typeface="メイリオ" panose="020B0604030504040204" pitchFamily="50" charset="-128"/>
                <a:ea typeface="メイリオ" panose="020B0604030504040204" pitchFamily="50" charset="-128"/>
              </a:rPr>
              <a:t>様</a:t>
            </a:r>
          </a:p>
        </p:txBody>
      </p:sp>
      <p:pic>
        <p:nvPicPr>
          <p:cNvPr id="12" name="図 1">
            <a:extLst>
              <a:ext uri="{FF2B5EF4-FFF2-40B4-BE49-F238E27FC236}">
                <a16:creationId xmlns:a16="http://schemas.microsoft.com/office/drawing/2014/main" xmlns="" id="{BEF98258-278D-4257-93AA-20DE48F3DE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2435" y="6429376"/>
            <a:ext cx="15017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70544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a:srcRect l="14301" t="27974" r="1452" b="24621"/>
          <a:stretch/>
        </p:blipFill>
        <p:spPr>
          <a:xfrm>
            <a:off x="173117" y="2750805"/>
            <a:ext cx="9679685" cy="3062246"/>
          </a:xfrm>
          <a:prstGeom prst="rect">
            <a:avLst/>
          </a:prstGeom>
        </p:spPr>
      </p:pic>
      <p:pic>
        <p:nvPicPr>
          <p:cNvPr id="15" name="図 1">
            <a:extLst>
              <a:ext uri="{FF2B5EF4-FFF2-40B4-BE49-F238E27FC236}">
                <a16:creationId xmlns:a16="http://schemas.microsoft.com/office/drawing/2014/main" xmlns="" id="{F351988A-E7B2-429C-815B-A1BEBCD4EC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a16="http://schemas.microsoft.com/office/drawing/2014/main" xmlns=""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4" name="角丸四角形 1">
            <a:extLst>
              <a:ext uri="{FF2B5EF4-FFF2-40B4-BE49-F238E27FC236}">
                <a16:creationId xmlns:a16="http://schemas.microsoft.com/office/drawing/2014/main" xmlns=""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a16="http://schemas.microsoft.com/office/drawing/2014/main" xmlns="" id="{CA504E7A-7902-49EF-9D44-F171817914F9}"/>
              </a:ext>
            </a:extLst>
          </p:cNvPr>
          <p:cNvSpPr txBox="1">
            <a:spLocks noChangeArrowheads="1"/>
          </p:cNvSpPr>
          <p:nvPr/>
        </p:nvSpPr>
        <p:spPr bwMode="auto">
          <a:xfrm>
            <a:off x="419577" y="188597"/>
            <a:ext cx="562609"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fld id="{B2B1B352-9FB2-437D-98BD-D010A8DE7785}" type="slidenum">
              <a:rPr lang="ja-JP" altLang="en-US" sz="2400" b="0">
                <a:solidFill>
                  <a:schemeClr val="bg1"/>
                </a:solidFill>
                <a:latin typeface="メイリオ" panose="020B0604030504040204" pitchFamily="50" charset="-128"/>
                <a:ea typeface="メイリオ" panose="020B0604030504040204" pitchFamily="50" charset="-128"/>
              </a:rPr>
              <a:pPr algn="ctr" eaLnBrk="1" hangingPunct="1"/>
              <a:t>22</a:t>
            </a:fld>
            <a:endParaRPr lang="ja-JP" altLang="en-US" sz="2400" b="0">
              <a:solidFill>
                <a:schemeClr val="bg1"/>
              </a:solidFill>
              <a:latin typeface="メイリオ" panose="020B0604030504040204" pitchFamily="50" charset="-128"/>
              <a:ea typeface="メイリオ" panose="020B0604030504040204" pitchFamily="50" charset="-128"/>
            </a:endParaRPr>
          </a:p>
        </p:txBody>
      </p:sp>
      <p:sp>
        <p:nvSpPr>
          <p:cNvPr id="28" name="テキスト ボックス 5">
            <a:extLst>
              <a:ext uri="{FF2B5EF4-FFF2-40B4-BE49-F238E27FC236}">
                <a16:creationId xmlns:a16="http://schemas.microsoft.com/office/drawing/2014/main" xmlns="" id="{C4CA4B55-9A26-4945-86ED-23E9E1A82E9F}"/>
              </a:ext>
            </a:extLst>
          </p:cNvPr>
          <p:cNvSpPr txBox="1">
            <a:spLocks noChangeArrowheads="1"/>
          </p:cNvSpPr>
          <p:nvPr/>
        </p:nvSpPr>
        <p:spPr bwMode="auto">
          <a:xfrm>
            <a:off x="350162" y="5813051"/>
            <a:ext cx="9174838" cy="5847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en-US" altLang="ja-JP" sz="1600" b="0" dirty="0" smtClean="0">
                <a:latin typeface="メイリオ" panose="020B0604030504040204" pitchFamily="50" charset="-128"/>
                <a:ea typeface="メイリオ" panose="020B0604030504040204" pitchFamily="50" charset="-128"/>
              </a:rPr>
              <a:t>9</a:t>
            </a:r>
            <a:r>
              <a:rPr lang="ja-JP" altLang="en-US" sz="1600" b="0" dirty="0" smtClean="0">
                <a:latin typeface="メイリオ" panose="020B0604030504040204" pitchFamily="50" charset="-128"/>
                <a:ea typeface="メイリオ" panose="020B0604030504040204" pitchFamily="50" charset="-128"/>
              </a:rPr>
              <a:t>月は前月対比でユーザー数は</a:t>
            </a:r>
            <a:r>
              <a:rPr lang="en-US" altLang="ja-JP" sz="1600" b="0" dirty="0" smtClean="0">
                <a:latin typeface="メイリオ" panose="020B0604030504040204" pitchFamily="50" charset="-128"/>
                <a:ea typeface="メイリオ" panose="020B0604030504040204" pitchFamily="50" charset="-128"/>
              </a:rPr>
              <a:t>+36</a:t>
            </a:r>
            <a:r>
              <a:rPr lang="ja-JP" altLang="en-US" sz="1600" b="0" dirty="0" smtClean="0">
                <a:latin typeface="メイリオ" panose="020B0604030504040204" pitchFamily="50" charset="-128"/>
                <a:ea typeface="メイリオ" panose="020B0604030504040204" pitchFamily="50" charset="-128"/>
              </a:rPr>
              <a:t>％増加、新規ユーザーも</a:t>
            </a:r>
            <a:r>
              <a:rPr lang="en-US" altLang="ja-JP" sz="1600" b="0" dirty="0" smtClean="0">
                <a:latin typeface="メイリオ" panose="020B0604030504040204" pitchFamily="50" charset="-128"/>
                <a:ea typeface="メイリオ" panose="020B0604030504040204" pitchFamily="50" charset="-128"/>
              </a:rPr>
              <a:t>+36</a:t>
            </a:r>
            <a:r>
              <a:rPr lang="ja-JP" altLang="en-US" sz="1600" b="0" dirty="0" smtClean="0">
                <a:latin typeface="メイリオ" panose="020B0604030504040204" pitchFamily="50" charset="-128"/>
                <a:ea typeface="メイリオ" panose="020B0604030504040204" pitchFamily="50" charset="-128"/>
              </a:rPr>
              <a:t>％増加となっている。</a:t>
            </a:r>
            <a:endParaRPr lang="en-US" altLang="ja-JP" sz="1600" b="0" dirty="0" smtClean="0">
              <a:latin typeface="メイリオ" panose="020B0604030504040204" pitchFamily="50" charset="-128"/>
              <a:ea typeface="メイリオ" panose="020B0604030504040204" pitchFamily="50" charset="-128"/>
            </a:endParaRPr>
          </a:p>
          <a:p>
            <a:r>
              <a:rPr lang="ja-JP" altLang="en-US" sz="1600" b="0" dirty="0" smtClean="0">
                <a:latin typeface="メイリオ" panose="020B0604030504040204" pitchFamily="50" charset="-128"/>
                <a:ea typeface="メイリオ" panose="020B0604030504040204" pitchFamily="50" charset="-128"/>
              </a:rPr>
              <a:t>リスティングを実施したことにより、ユーザー数、新規ユーザー数が増加傾向。</a:t>
            </a:r>
            <a:endParaRPr lang="en-US" altLang="ja-JP" sz="1600" b="0" dirty="0" smtClean="0">
              <a:latin typeface="メイリオ" panose="020B0604030504040204" pitchFamily="50" charset="-128"/>
              <a:ea typeface="メイリオ" panose="020B0604030504040204" pitchFamily="50" charset="-128"/>
            </a:endParaRPr>
          </a:p>
        </p:txBody>
      </p:sp>
      <p:sp>
        <p:nvSpPr>
          <p:cNvPr id="14" name="テキスト ボックス 5">
            <a:extLst>
              <a:ext uri="{FF2B5EF4-FFF2-40B4-BE49-F238E27FC236}">
                <a16:creationId xmlns:a16="http://schemas.microsoft.com/office/drawing/2014/main" xmlns="" id="{2C675358-1B1F-4C71-A3C6-036FB5A58D24}"/>
              </a:ext>
            </a:extLst>
          </p:cNvPr>
          <p:cNvSpPr txBox="1">
            <a:spLocks noChangeArrowheads="1"/>
          </p:cNvSpPr>
          <p:nvPr/>
        </p:nvSpPr>
        <p:spPr bwMode="auto">
          <a:xfrm>
            <a:off x="1015048" y="188596"/>
            <a:ext cx="831564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r>
              <a:rPr lang="ja-JP" altLang="en-US" sz="2400" b="0" dirty="0">
                <a:latin typeface="メイリオ" panose="020B0604030504040204" pitchFamily="50" charset="-128"/>
                <a:ea typeface="メイリオ" panose="020B0604030504040204" pitchFamily="50" charset="-128"/>
              </a:rPr>
              <a:t>アクセス状況</a:t>
            </a:r>
          </a:p>
        </p:txBody>
      </p:sp>
      <p:pic>
        <p:nvPicPr>
          <p:cNvPr id="5" name="図 4"/>
          <p:cNvPicPr>
            <a:picLocks noChangeAspect="1"/>
          </p:cNvPicPr>
          <p:nvPr/>
        </p:nvPicPr>
        <p:blipFill>
          <a:blip r:embed="rId4"/>
          <a:stretch>
            <a:fillRect/>
          </a:stretch>
        </p:blipFill>
        <p:spPr>
          <a:xfrm>
            <a:off x="173118" y="746208"/>
            <a:ext cx="9499021" cy="2004597"/>
          </a:xfrm>
          <a:prstGeom prst="rect">
            <a:avLst/>
          </a:prstGeom>
        </p:spPr>
      </p:pic>
    </p:spTree>
    <p:extLst>
      <p:ext uri="{BB962C8B-B14F-4D97-AF65-F5344CB8AC3E}">
        <p14:creationId xmlns:p14="http://schemas.microsoft.com/office/powerpoint/2010/main" val="109403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
            <a:extLst>
              <a:ext uri="{FF2B5EF4-FFF2-40B4-BE49-F238E27FC236}">
                <a16:creationId xmlns:a16="http://schemas.microsoft.com/office/drawing/2014/main" xmlns="" id="{F351988A-E7B2-429C-815B-A1BEBCD4EC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a16="http://schemas.microsoft.com/office/drawing/2014/main" xmlns=""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4" name="角丸四角形 1">
            <a:extLst>
              <a:ext uri="{FF2B5EF4-FFF2-40B4-BE49-F238E27FC236}">
                <a16:creationId xmlns:a16="http://schemas.microsoft.com/office/drawing/2014/main" xmlns=""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a16="http://schemas.microsoft.com/office/drawing/2014/main" xmlns="" id="{CA504E7A-7902-49EF-9D44-F171817914F9}"/>
              </a:ext>
            </a:extLst>
          </p:cNvPr>
          <p:cNvSpPr txBox="1">
            <a:spLocks noChangeArrowheads="1"/>
          </p:cNvSpPr>
          <p:nvPr/>
        </p:nvSpPr>
        <p:spPr bwMode="auto">
          <a:xfrm>
            <a:off x="419577" y="188597"/>
            <a:ext cx="562609"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fld id="{B2B1B352-9FB2-437D-98BD-D010A8DE7785}" type="slidenum">
              <a:rPr lang="ja-JP" altLang="en-US" sz="2400" b="0">
                <a:solidFill>
                  <a:schemeClr val="bg1"/>
                </a:solidFill>
                <a:latin typeface="メイリオ" panose="020B0604030504040204" pitchFamily="50" charset="-128"/>
                <a:ea typeface="メイリオ" panose="020B0604030504040204" pitchFamily="50" charset="-128"/>
              </a:rPr>
              <a:pPr algn="ctr" eaLnBrk="1" hangingPunct="1"/>
              <a:t>23</a:t>
            </a:fld>
            <a:endParaRPr lang="ja-JP" altLang="en-US" sz="2400" b="0">
              <a:solidFill>
                <a:schemeClr val="bg1"/>
              </a:solidFill>
              <a:latin typeface="メイリオ" panose="020B0604030504040204" pitchFamily="50" charset="-128"/>
              <a:ea typeface="メイリオ" panose="020B0604030504040204" pitchFamily="50" charset="-128"/>
            </a:endParaRPr>
          </a:p>
        </p:txBody>
      </p:sp>
      <p:sp>
        <p:nvSpPr>
          <p:cNvPr id="14" name="テキスト ボックス 5">
            <a:extLst>
              <a:ext uri="{FF2B5EF4-FFF2-40B4-BE49-F238E27FC236}">
                <a16:creationId xmlns:a16="http://schemas.microsoft.com/office/drawing/2014/main" xmlns="" id="{2C675358-1B1F-4C71-A3C6-036FB5A58D24}"/>
              </a:ext>
            </a:extLst>
          </p:cNvPr>
          <p:cNvSpPr txBox="1">
            <a:spLocks noChangeArrowheads="1"/>
          </p:cNvSpPr>
          <p:nvPr/>
        </p:nvSpPr>
        <p:spPr bwMode="auto">
          <a:xfrm>
            <a:off x="1015048" y="188596"/>
            <a:ext cx="831564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ja-JP" altLang="en-US" sz="2400" b="0" dirty="0">
                <a:latin typeface="メイリオ" panose="020B0604030504040204" pitchFamily="50" charset="-128"/>
                <a:ea typeface="メイリオ" panose="020B0604030504040204" pitchFamily="50" charset="-128"/>
              </a:rPr>
              <a:t>賃管</a:t>
            </a:r>
            <a:r>
              <a:rPr lang="en-US" altLang="ja-JP" sz="2400" b="0" dirty="0">
                <a:latin typeface="メイリオ" panose="020B0604030504040204" pitchFamily="50" charset="-128"/>
                <a:ea typeface="メイリオ" panose="020B0604030504040204" pitchFamily="50" charset="-128"/>
              </a:rPr>
              <a:t>LAB</a:t>
            </a:r>
            <a:r>
              <a:rPr lang="ja-JP" altLang="en-US" sz="2400" b="0" dirty="0">
                <a:latin typeface="メイリオ" panose="020B0604030504040204" pitchFamily="50" charset="-128"/>
                <a:ea typeface="メイリオ" panose="020B0604030504040204" pitchFamily="50" charset="-128"/>
              </a:rPr>
              <a:t>の新運用施策と・シミュレーション</a:t>
            </a:r>
            <a:endParaRPr lang="en-US" altLang="ja-JP" sz="2400" b="0" dirty="0">
              <a:latin typeface="メイリオ" panose="020B0604030504040204" pitchFamily="50" charset="-128"/>
              <a:ea typeface="メイリオ" panose="020B0604030504040204" pitchFamily="50" charset="-128"/>
            </a:endParaRPr>
          </a:p>
        </p:txBody>
      </p:sp>
      <p:sp>
        <p:nvSpPr>
          <p:cNvPr id="13" name="テキスト ボックス 5">
            <a:extLst>
              <a:ext uri="{FF2B5EF4-FFF2-40B4-BE49-F238E27FC236}">
                <a16:creationId xmlns:a16="http://schemas.microsoft.com/office/drawing/2014/main" xmlns="" id="{BBD91F0B-8D2B-41AA-82E9-C4B525D8DA41}"/>
              </a:ext>
            </a:extLst>
          </p:cNvPr>
          <p:cNvSpPr txBox="1">
            <a:spLocks noChangeArrowheads="1"/>
          </p:cNvSpPr>
          <p:nvPr/>
        </p:nvSpPr>
        <p:spPr bwMode="auto">
          <a:xfrm>
            <a:off x="225266" y="5095989"/>
            <a:ext cx="9105424" cy="83099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kumimoji="1" lang="en-US" altLang="ja-JP" sz="1600" b="0" dirty="0" smtClean="0">
                <a:latin typeface="メイリオ" panose="020B0604030504040204" pitchFamily="50" charset="-128"/>
                <a:ea typeface="メイリオ" panose="020B0604030504040204" pitchFamily="50" charset="-128"/>
              </a:rPr>
              <a:t>9</a:t>
            </a:r>
            <a:r>
              <a:rPr kumimoji="1" lang="ja-JP" altLang="en-US" sz="1600" b="0" dirty="0" smtClean="0">
                <a:latin typeface="メイリオ" panose="020B0604030504040204" pitchFamily="50" charset="-128"/>
                <a:ea typeface="メイリオ" panose="020B0604030504040204" pitchFamily="50" charset="-128"/>
              </a:rPr>
              <a:t>月</a:t>
            </a:r>
            <a:r>
              <a:rPr kumimoji="1" lang="ja-JP" altLang="en-US" sz="1600" b="0" dirty="0">
                <a:latin typeface="メイリオ" panose="020B0604030504040204" pitchFamily="50" charset="-128"/>
                <a:ea typeface="メイリオ" panose="020B0604030504040204" pitchFamily="50" charset="-128"/>
              </a:rPr>
              <a:t>の実数は、</a:t>
            </a:r>
            <a:r>
              <a:rPr kumimoji="1" lang="ja-JP" altLang="en-US" sz="1600" b="0" dirty="0" smtClean="0">
                <a:latin typeface="メイリオ" panose="020B0604030504040204" pitchFamily="50" charset="-128"/>
                <a:ea typeface="メイリオ" panose="020B0604030504040204" pitchFamily="50" charset="-128"/>
              </a:rPr>
              <a:t>ユーザー数、</a:t>
            </a:r>
            <a:r>
              <a:rPr kumimoji="1" lang="en-US" altLang="ja-JP" sz="1600" b="0" dirty="0" smtClean="0">
                <a:latin typeface="メイリオ" panose="020B0604030504040204" pitchFamily="50" charset="-128"/>
                <a:ea typeface="メイリオ" panose="020B0604030504040204" pitchFamily="50" charset="-128"/>
              </a:rPr>
              <a:t>PV</a:t>
            </a:r>
            <a:r>
              <a:rPr kumimoji="1" lang="ja-JP" altLang="en-US" sz="1600" b="0" dirty="0" smtClean="0">
                <a:latin typeface="メイリオ" panose="020B0604030504040204" pitchFamily="50" charset="-128"/>
                <a:ea typeface="メイリオ" panose="020B0604030504040204" pitchFamily="50" charset="-128"/>
              </a:rPr>
              <a:t>数ともにシミュレーションを下回る形となっている。</a:t>
            </a:r>
            <a:endParaRPr kumimoji="1" lang="en-US" altLang="ja-JP" sz="1600" b="0" dirty="0" smtClean="0">
              <a:latin typeface="メイリオ" panose="020B0604030504040204" pitchFamily="50" charset="-128"/>
              <a:ea typeface="メイリオ" panose="020B0604030504040204" pitchFamily="50" charset="-128"/>
            </a:endParaRPr>
          </a:p>
          <a:p>
            <a:r>
              <a:rPr kumimoji="1" lang="en-US" altLang="ja-JP" sz="1600" b="0" dirty="0" smtClean="0">
                <a:latin typeface="メイリオ" panose="020B0604030504040204" pitchFamily="50" charset="-128"/>
                <a:ea typeface="メイリオ" panose="020B0604030504040204" pitchFamily="50" charset="-128"/>
              </a:rPr>
              <a:t>9</a:t>
            </a:r>
            <a:r>
              <a:rPr kumimoji="1" lang="ja-JP" altLang="en-US" sz="1600" b="0" dirty="0" smtClean="0">
                <a:latin typeface="メイリオ" panose="020B0604030504040204" pitchFamily="50" charset="-128"/>
                <a:ea typeface="メイリオ" panose="020B0604030504040204" pitchFamily="50" charset="-128"/>
              </a:rPr>
              <a:t>月は</a:t>
            </a:r>
            <a:r>
              <a:rPr kumimoji="1" lang="en-US" altLang="ja-JP" sz="1600" b="0" dirty="0" smtClean="0">
                <a:latin typeface="メイリオ" panose="020B0604030504040204" pitchFamily="50" charset="-128"/>
                <a:ea typeface="メイリオ" panose="020B0604030504040204" pitchFamily="50" charset="-128"/>
              </a:rPr>
              <a:t>8</a:t>
            </a:r>
            <a:r>
              <a:rPr kumimoji="1" lang="ja-JP" altLang="en-US" sz="1600" b="0" dirty="0" smtClean="0">
                <a:latin typeface="メイリオ" panose="020B0604030504040204" pitchFamily="50" charset="-128"/>
                <a:ea typeface="メイリオ" panose="020B0604030504040204" pitchFamily="50" charset="-128"/>
              </a:rPr>
              <a:t>月よりもリスティングの予算を増加。</a:t>
            </a:r>
            <a:r>
              <a:rPr kumimoji="1" lang="en-US" altLang="ja-JP" sz="1600" b="0" dirty="0" smtClean="0">
                <a:latin typeface="メイリオ" panose="020B0604030504040204" pitchFamily="50" charset="-128"/>
                <a:ea typeface="メイリオ" panose="020B0604030504040204" pitchFamily="50" charset="-128"/>
              </a:rPr>
              <a:t>(google/</a:t>
            </a:r>
            <a:r>
              <a:rPr kumimoji="1" lang="en-US" altLang="ja-JP" sz="1600" b="0" dirty="0" err="1" smtClean="0">
                <a:latin typeface="メイリオ" panose="020B0604030504040204" pitchFamily="50" charset="-128"/>
                <a:ea typeface="メイリオ" panose="020B0604030504040204" pitchFamily="50" charset="-128"/>
              </a:rPr>
              <a:t>cpc</a:t>
            </a:r>
            <a:r>
              <a:rPr kumimoji="1" lang="ja-JP" altLang="en-US" sz="1600" b="0" dirty="0" smtClean="0">
                <a:latin typeface="メイリオ" panose="020B0604030504040204" pitchFamily="50" charset="-128"/>
                <a:ea typeface="メイリオ" panose="020B0604030504040204" pitchFamily="50" charset="-128"/>
              </a:rPr>
              <a:t>経由のユーザ数は</a:t>
            </a:r>
            <a:r>
              <a:rPr kumimoji="1" lang="en-US" altLang="ja-JP" sz="1600" b="0" dirty="0" smtClean="0">
                <a:latin typeface="メイリオ" panose="020B0604030504040204" pitchFamily="50" charset="-128"/>
                <a:ea typeface="メイリオ" panose="020B0604030504040204" pitchFamily="50" charset="-128"/>
              </a:rPr>
              <a:t>112)</a:t>
            </a:r>
          </a:p>
          <a:p>
            <a:r>
              <a:rPr kumimoji="1" lang="ja-JP" altLang="en-US" sz="1600" b="0" dirty="0" smtClean="0">
                <a:latin typeface="メイリオ" panose="020B0604030504040204" pitchFamily="50" charset="-128"/>
                <a:ea typeface="メイリオ" panose="020B0604030504040204" pitchFamily="50" charset="-128"/>
              </a:rPr>
              <a:t>「</a:t>
            </a:r>
            <a:r>
              <a:rPr kumimoji="1" lang="en-US" altLang="ja-JP" sz="1600" b="0" dirty="0" smtClean="0">
                <a:latin typeface="メイリオ" panose="020B0604030504040204" pitchFamily="50" charset="-128"/>
                <a:ea typeface="メイリオ" panose="020B0604030504040204" pitchFamily="50" charset="-128"/>
              </a:rPr>
              <a:t>+</a:t>
            </a:r>
            <a:r>
              <a:rPr kumimoji="1" lang="ja-JP" altLang="en-US" sz="1600" b="0" dirty="0" smtClean="0">
                <a:latin typeface="メイリオ" panose="020B0604030504040204" pitchFamily="50" charset="-128"/>
                <a:ea typeface="メイリオ" panose="020B0604030504040204" pitchFamily="50" charset="-128"/>
              </a:rPr>
              <a:t>不動産　</a:t>
            </a:r>
            <a:r>
              <a:rPr kumimoji="1" lang="en-US" altLang="ja-JP" sz="1600" b="0" dirty="0" smtClean="0">
                <a:latin typeface="メイリオ" panose="020B0604030504040204" pitchFamily="50" charset="-128"/>
                <a:ea typeface="メイリオ" panose="020B0604030504040204" pitchFamily="50" charset="-128"/>
              </a:rPr>
              <a:t>+</a:t>
            </a:r>
            <a:r>
              <a:rPr kumimoji="1" lang="ja-JP" altLang="en-US" sz="1600" b="0" dirty="0">
                <a:latin typeface="メイリオ" panose="020B0604030504040204" pitchFamily="50" charset="-128"/>
                <a:ea typeface="メイリオ" panose="020B0604030504040204" pitchFamily="50" charset="-128"/>
              </a:rPr>
              <a:t>査定」「 </a:t>
            </a:r>
            <a:r>
              <a:rPr kumimoji="1" lang="en-US" altLang="ja-JP" sz="1600" b="0" dirty="0">
                <a:latin typeface="メイリオ" panose="020B0604030504040204" pitchFamily="50" charset="-128"/>
                <a:ea typeface="メイリオ" panose="020B0604030504040204" pitchFamily="50" charset="-128"/>
              </a:rPr>
              <a:t>+</a:t>
            </a:r>
            <a:r>
              <a:rPr kumimoji="1" lang="ja-JP" altLang="en-US" sz="1600" b="0" dirty="0">
                <a:latin typeface="メイリオ" panose="020B0604030504040204" pitchFamily="50" charset="-128"/>
                <a:ea typeface="メイリオ" panose="020B0604030504040204" pitchFamily="50" charset="-128"/>
              </a:rPr>
              <a:t>マンション </a:t>
            </a:r>
            <a:r>
              <a:rPr kumimoji="1" lang="en-US" altLang="ja-JP" sz="1600" b="0" dirty="0">
                <a:latin typeface="メイリオ" panose="020B0604030504040204" pitchFamily="50" charset="-128"/>
                <a:ea typeface="メイリオ" panose="020B0604030504040204" pitchFamily="50" charset="-128"/>
              </a:rPr>
              <a:t>+</a:t>
            </a:r>
            <a:r>
              <a:rPr kumimoji="1" lang="ja-JP" altLang="en-US" sz="1600" b="0" dirty="0">
                <a:latin typeface="メイリオ" panose="020B0604030504040204" pitchFamily="50" charset="-128"/>
                <a:ea typeface="メイリオ" panose="020B0604030504040204" pitchFamily="50" charset="-128"/>
              </a:rPr>
              <a:t>シミュレーション」など</a:t>
            </a:r>
            <a:r>
              <a:rPr kumimoji="1" lang="ja-JP" altLang="en-US" sz="1600" b="0" dirty="0" smtClean="0">
                <a:latin typeface="メイリオ" panose="020B0604030504040204" pitchFamily="50" charset="-128"/>
                <a:ea typeface="メイリオ" panose="020B0604030504040204" pitchFamily="50" charset="-128"/>
              </a:rPr>
              <a:t>といったキーワードが流入上位。</a:t>
            </a:r>
            <a:endParaRPr kumimoji="1" lang="en-US" altLang="ja-JP" sz="1600" b="0" dirty="0" smtClean="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144680" y="901391"/>
            <a:ext cx="9604048" cy="4005459"/>
          </a:xfrm>
          <a:prstGeom prst="rect">
            <a:avLst/>
          </a:prstGeom>
        </p:spPr>
      </p:pic>
    </p:spTree>
    <p:extLst>
      <p:ext uri="{BB962C8B-B14F-4D97-AF65-F5344CB8AC3E}">
        <p14:creationId xmlns:p14="http://schemas.microsoft.com/office/powerpoint/2010/main" val="2897832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
            <a:extLst>
              <a:ext uri="{FF2B5EF4-FFF2-40B4-BE49-F238E27FC236}">
                <a16:creationId xmlns:a16="http://schemas.microsoft.com/office/drawing/2014/main" xmlns="" id="{F351988A-E7B2-429C-815B-A1BEBCD4EC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a16="http://schemas.microsoft.com/office/drawing/2014/main" xmlns=""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4" name="角丸四角形 1">
            <a:extLst>
              <a:ext uri="{FF2B5EF4-FFF2-40B4-BE49-F238E27FC236}">
                <a16:creationId xmlns:a16="http://schemas.microsoft.com/office/drawing/2014/main" xmlns=""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a16="http://schemas.microsoft.com/office/drawing/2014/main" xmlns="" id="{CA504E7A-7902-49EF-9D44-F171817914F9}"/>
              </a:ext>
            </a:extLst>
          </p:cNvPr>
          <p:cNvSpPr txBox="1">
            <a:spLocks noChangeArrowheads="1"/>
          </p:cNvSpPr>
          <p:nvPr/>
        </p:nvSpPr>
        <p:spPr bwMode="auto">
          <a:xfrm>
            <a:off x="419577" y="188597"/>
            <a:ext cx="562609"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fld id="{B2B1B352-9FB2-437D-98BD-D010A8DE7785}" type="slidenum">
              <a:rPr lang="ja-JP" altLang="en-US" sz="2400" b="0">
                <a:solidFill>
                  <a:schemeClr val="bg1"/>
                </a:solidFill>
                <a:latin typeface="メイリオ" panose="020B0604030504040204" pitchFamily="50" charset="-128"/>
                <a:ea typeface="メイリオ" panose="020B0604030504040204" pitchFamily="50" charset="-128"/>
              </a:rPr>
              <a:pPr algn="ctr" eaLnBrk="1" hangingPunct="1"/>
              <a:t>24</a:t>
            </a:fld>
            <a:endParaRPr lang="ja-JP" altLang="en-US" sz="2400" b="0">
              <a:solidFill>
                <a:schemeClr val="bg1"/>
              </a:solidFill>
              <a:latin typeface="メイリオ" panose="020B0604030504040204" pitchFamily="50" charset="-128"/>
              <a:ea typeface="メイリオ" panose="020B0604030504040204" pitchFamily="50" charset="-128"/>
            </a:endParaRPr>
          </a:p>
        </p:txBody>
      </p:sp>
      <p:sp>
        <p:nvSpPr>
          <p:cNvPr id="14" name="テキスト ボックス 5">
            <a:extLst>
              <a:ext uri="{FF2B5EF4-FFF2-40B4-BE49-F238E27FC236}">
                <a16:creationId xmlns:a16="http://schemas.microsoft.com/office/drawing/2014/main" xmlns="" id="{2C675358-1B1F-4C71-A3C6-036FB5A58D24}"/>
              </a:ext>
            </a:extLst>
          </p:cNvPr>
          <p:cNvSpPr txBox="1">
            <a:spLocks noChangeArrowheads="1"/>
          </p:cNvSpPr>
          <p:nvPr/>
        </p:nvSpPr>
        <p:spPr bwMode="auto">
          <a:xfrm>
            <a:off x="1015048" y="188596"/>
            <a:ext cx="831564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ja-JP" altLang="en-US" sz="2400" b="0" dirty="0">
                <a:latin typeface="メイリオ" panose="020B0604030504040204" pitchFamily="50" charset="-128"/>
                <a:ea typeface="メイリオ" panose="020B0604030504040204" pitchFamily="50" charset="-128"/>
              </a:rPr>
              <a:t>賃管</a:t>
            </a:r>
            <a:r>
              <a:rPr lang="en-US" altLang="ja-JP" sz="2400" b="0" dirty="0">
                <a:latin typeface="メイリオ" panose="020B0604030504040204" pitchFamily="50" charset="-128"/>
                <a:ea typeface="メイリオ" panose="020B0604030504040204" pitchFamily="50" charset="-128"/>
              </a:rPr>
              <a:t>LAB</a:t>
            </a:r>
            <a:r>
              <a:rPr lang="ja-JP" altLang="en-US" sz="2400" b="0" dirty="0">
                <a:latin typeface="メイリオ" panose="020B0604030504040204" pitchFamily="50" charset="-128"/>
                <a:ea typeface="メイリオ" panose="020B0604030504040204" pitchFamily="50" charset="-128"/>
              </a:rPr>
              <a:t>の運用施策</a:t>
            </a:r>
            <a:endParaRPr lang="en-US" altLang="ja-JP" sz="2400" b="0" dirty="0">
              <a:latin typeface="メイリオ" panose="020B0604030504040204" pitchFamily="50" charset="-128"/>
              <a:ea typeface="メイリオ" panose="020B0604030504040204" pitchFamily="50" charset="-128"/>
            </a:endParaRPr>
          </a:p>
        </p:txBody>
      </p:sp>
      <p:graphicFrame>
        <p:nvGraphicFramePr>
          <p:cNvPr id="2" name="オブジェクト 1">
            <a:extLst>
              <a:ext uri="{FF2B5EF4-FFF2-40B4-BE49-F238E27FC236}">
                <a16:creationId xmlns:a16="http://schemas.microsoft.com/office/drawing/2014/main" xmlns="" id="{E58A8870-E573-4B52-B258-0AFFC62F5BF9}"/>
              </a:ext>
            </a:extLst>
          </p:cNvPr>
          <p:cNvGraphicFramePr>
            <a:graphicFrameLocks noChangeAspect="1"/>
          </p:cNvGraphicFramePr>
          <p:nvPr>
            <p:extLst/>
          </p:nvPr>
        </p:nvGraphicFramePr>
        <p:xfrm>
          <a:off x="4275138" y="2992438"/>
          <a:ext cx="1368425" cy="4762"/>
        </p:xfrm>
        <a:graphic>
          <a:graphicData uri="http://schemas.openxmlformats.org/presentationml/2006/ole">
            <mc:AlternateContent xmlns:mc="http://schemas.openxmlformats.org/markup-compatibility/2006">
              <mc:Choice xmlns:v="urn:schemas-microsoft-com:vml" Requires="v">
                <p:oleObj spid="_x0000_s13468" name="Worksheet" r:id="rId4" imgW="1219320" imgH="4870" progId="Excel.Sheet.12">
                  <p:embed/>
                </p:oleObj>
              </mc:Choice>
              <mc:Fallback>
                <p:oleObj name="Worksheet" r:id="rId4" imgW="1219320" imgH="4870" progId="Excel.Sheet.12">
                  <p:embed/>
                  <p:pic>
                    <p:nvPicPr>
                      <p:cNvPr id="0" name=""/>
                      <p:cNvPicPr/>
                      <p:nvPr/>
                    </p:nvPicPr>
                    <p:blipFill>
                      <a:blip r:embed="rId5"/>
                      <a:stretch>
                        <a:fillRect/>
                      </a:stretch>
                    </p:blipFill>
                    <p:spPr>
                      <a:xfrm>
                        <a:off x="4275138" y="2992438"/>
                        <a:ext cx="1368425" cy="4762"/>
                      </a:xfrm>
                      <a:prstGeom prst="rect">
                        <a:avLst/>
                      </a:prstGeom>
                    </p:spPr>
                  </p:pic>
                </p:oleObj>
              </mc:Fallback>
            </mc:AlternateContent>
          </a:graphicData>
        </a:graphic>
      </p:graphicFrame>
      <p:sp>
        <p:nvSpPr>
          <p:cNvPr id="9" name="テキスト ボックス 5">
            <a:extLst>
              <a:ext uri="{FF2B5EF4-FFF2-40B4-BE49-F238E27FC236}">
                <a16:creationId xmlns:a16="http://schemas.microsoft.com/office/drawing/2014/main" xmlns="" id="{5DA7CD2F-0104-42EC-84EB-91643D59B488}"/>
              </a:ext>
            </a:extLst>
          </p:cNvPr>
          <p:cNvSpPr txBox="1">
            <a:spLocks noChangeArrowheads="1"/>
          </p:cNvSpPr>
          <p:nvPr/>
        </p:nvSpPr>
        <p:spPr bwMode="auto">
          <a:xfrm>
            <a:off x="400288" y="5718226"/>
            <a:ext cx="9105424" cy="10156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kumimoji="1" lang="en-US" altLang="ja-JP" sz="1200" b="0" dirty="0" smtClean="0">
                <a:latin typeface="メイリオ" panose="020B0604030504040204" pitchFamily="50" charset="-128"/>
                <a:ea typeface="メイリオ" panose="020B0604030504040204" pitchFamily="50" charset="-128"/>
              </a:rPr>
              <a:t>9</a:t>
            </a:r>
            <a:r>
              <a:rPr kumimoji="1" lang="ja-JP" altLang="en-US" sz="1200" b="0" dirty="0" smtClean="0">
                <a:latin typeface="メイリオ" panose="020B0604030504040204" pitchFamily="50" charset="-128"/>
                <a:ea typeface="メイリオ" panose="020B0604030504040204" pitchFamily="50" charset="-128"/>
              </a:rPr>
              <a:t>月のユーザー数</a:t>
            </a:r>
            <a:r>
              <a:rPr kumimoji="1" lang="ja-JP" altLang="en-US" sz="1200" b="0" dirty="0">
                <a:latin typeface="メイリオ" panose="020B0604030504040204" pitchFamily="50" charset="-128"/>
                <a:ea typeface="メイリオ" panose="020B0604030504040204" pitchFamily="50" charset="-128"/>
              </a:rPr>
              <a:t>に関しては</a:t>
            </a:r>
            <a:r>
              <a:rPr kumimoji="1" lang="ja-JP" altLang="en-US" sz="1200" b="0" dirty="0" smtClean="0">
                <a:latin typeface="メイリオ" panose="020B0604030504040204" pitchFamily="50" charset="-128"/>
                <a:ea typeface="メイリオ" panose="020B0604030504040204" pitchFamily="50" charset="-128"/>
              </a:rPr>
              <a:t>、前月同様にシミュレーションとの乖離が大きくなっている。</a:t>
            </a:r>
            <a:endParaRPr kumimoji="1" lang="en-US" altLang="ja-JP" sz="1200" b="0" dirty="0" smtClean="0">
              <a:latin typeface="メイリオ" panose="020B0604030504040204" pitchFamily="50" charset="-128"/>
              <a:ea typeface="メイリオ" panose="020B0604030504040204" pitchFamily="50" charset="-128"/>
            </a:endParaRPr>
          </a:p>
          <a:p>
            <a:r>
              <a:rPr kumimoji="1" lang="ja-JP" altLang="en-US" sz="1200" b="0" dirty="0" smtClean="0">
                <a:latin typeface="メイリオ" panose="020B0604030504040204" pitchFamily="50" charset="-128"/>
                <a:ea typeface="メイリオ" panose="020B0604030504040204" pitchFamily="50" charset="-128"/>
              </a:rPr>
              <a:t>ユーザー数を増加するためには</a:t>
            </a:r>
            <a:r>
              <a:rPr kumimoji="1" lang="en-US" altLang="ja-JP" sz="1200" b="0" dirty="0" smtClean="0">
                <a:latin typeface="メイリオ" panose="020B0604030504040204" pitchFamily="50" charset="-128"/>
                <a:ea typeface="メイリオ" panose="020B0604030504040204" pitchFamily="50" charset="-128"/>
              </a:rPr>
              <a:t>Google</a:t>
            </a:r>
            <a:r>
              <a:rPr kumimoji="1" lang="ja-JP" altLang="en-US" sz="1200" b="0" dirty="0" smtClean="0">
                <a:latin typeface="メイリオ" panose="020B0604030504040204" pitchFamily="50" charset="-128"/>
                <a:ea typeface="メイリオ" panose="020B0604030504040204" pitchFamily="50" charset="-128"/>
              </a:rPr>
              <a:t>広告の強化</a:t>
            </a:r>
            <a:r>
              <a:rPr kumimoji="1" lang="en-US" altLang="ja-JP" sz="1200" b="0" dirty="0" smtClean="0">
                <a:latin typeface="メイリオ" panose="020B0604030504040204" pitchFamily="50" charset="-128"/>
                <a:ea typeface="メイリオ" panose="020B0604030504040204" pitchFamily="50" charset="-128"/>
              </a:rPr>
              <a:t>(</a:t>
            </a:r>
            <a:r>
              <a:rPr kumimoji="1" lang="ja-JP" altLang="en-US" sz="1200" b="0" dirty="0" smtClean="0">
                <a:latin typeface="メイリオ" panose="020B0604030504040204" pitchFamily="50" charset="-128"/>
                <a:ea typeface="メイリオ" panose="020B0604030504040204" pitchFamily="50" charset="-128"/>
              </a:rPr>
              <a:t>予算増加</a:t>
            </a:r>
            <a:r>
              <a:rPr kumimoji="1" lang="en-US" altLang="ja-JP" sz="1200" b="0" dirty="0" smtClean="0">
                <a:latin typeface="メイリオ" panose="020B0604030504040204" pitchFamily="50" charset="-128"/>
                <a:ea typeface="メイリオ" panose="020B0604030504040204" pitchFamily="50" charset="-128"/>
              </a:rPr>
              <a:t>)</a:t>
            </a:r>
            <a:r>
              <a:rPr kumimoji="1" lang="ja-JP" altLang="en-US" sz="1200" b="0" dirty="0" err="1" smtClean="0">
                <a:latin typeface="メイリオ" panose="020B0604030504040204" pitchFamily="50" charset="-128"/>
                <a:ea typeface="メイリオ" panose="020B0604030504040204" pitchFamily="50" charset="-128"/>
              </a:rPr>
              <a:t>、</a:t>
            </a:r>
            <a:r>
              <a:rPr kumimoji="1" lang="en-US" altLang="ja-JP" sz="1200" b="0" dirty="0" smtClean="0">
                <a:latin typeface="メイリオ" panose="020B0604030504040204" pitchFamily="50" charset="-128"/>
                <a:ea typeface="メイリオ" panose="020B0604030504040204" pitchFamily="50" charset="-128"/>
              </a:rPr>
              <a:t>SEO</a:t>
            </a:r>
            <a:r>
              <a:rPr kumimoji="1" lang="ja-JP" altLang="en-US" sz="1200" b="0" dirty="0" smtClean="0">
                <a:latin typeface="メイリオ" panose="020B0604030504040204" pitchFamily="50" charset="-128"/>
                <a:ea typeface="メイリオ" panose="020B0604030504040204" pitchFamily="50" charset="-128"/>
              </a:rPr>
              <a:t>施策の強化を実施をすることが必要。</a:t>
            </a:r>
            <a:endParaRPr kumimoji="1" lang="en-US" altLang="ja-JP" sz="1200" b="0" dirty="0" smtClean="0">
              <a:latin typeface="メイリオ" panose="020B0604030504040204" pitchFamily="50" charset="-128"/>
              <a:ea typeface="メイリオ" panose="020B0604030504040204" pitchFamily="50" charset="-128"/>
            </a:endParaRPr>
          </a:p>
          <a:p>
            <a:r>
              <a:rPr kumimoji="1" lang="ja-JP" altLang="en-US" sz="1200" b="0" dirty="0" smtClean="0">
                <a:latin typeface="メイリオ" panose="020B0604030504040204" pitchFamily="50" charset="-128"/>
                <a:ea typeface="メイリオ" panose="020B0604030504040204" pitchFamily="50" charset="-128"/>
              </a:rPr>
              <a:t>登録数を増加させるためには、登録フォームの改修を実施すべき。</a:t>
            </a:r>
            <a:endParaRPr kumimoji="1" lang="en-US" altLang="ja-JP" sz="1200" b="0" dirty="0">
              <a:latin typeface="メイリオ" panose="020B0604030504040204" pitchFamily="50" charset="-128"/>
              <a:ea typeface="メイリオ" panose="020B0604030504040204" pitchFamily="50" charset="-128"/>
            </a:endParaRPr>
          </a:p>
          <a:p>
            <a:r>
              <a:rPr kumimoji="1" lang="ja-JP" altLang="en-US" sz="1200" dirty="0">
                <a:solidFill>
                  <a:schemeClr val="accent6"/>
                </a:solidFill>
                <a:latin typeface="メイリオ" panose="020B0604030504040204" pitchFamily="50" charset="-128"/>
                <a:ea typeface="メイリオ" panose="020B0604030504040204" pitchFamily="50" charset="-128"/>
              </a:rPr>
              <a:t>緑：実数</a:t>
            </a:r>
            <a:r>
              <a:rPr kumimoji="1" lang="en-US" altLang="ja-JP" sz="1200" dirty="0">
                <a:solidFill>
                  <a:schemeClr val="accent6"/>
                </a:solidFill>
                <a:latin typeface="メイリオ" panose="020B0604030504040204" pitchFamily="50" charset="-128"/>
                <a:ea typeface="メイリオ" panose="020B0604030504040204" pitchFamily="50" charset="-128"/>
              </a:rPr>
              <a:t>PV</a:t>
            </a:r>
            <a:r>
              <a:rPr kumimoji="1" lang="ja-JP" altLang="en-US" sz="1200" dirty="0">
                <a:solidFill>
                  <a:schemeClr val="accent6"/>
                </a:solidFill>
                <a:latin typeface="メイリオ" panose="020B0604030504040204" pitchFamily="50" charset="-128"/>
                <a:ea typeface="メイリオ" panose="020B0604030504040204" pitchFamily="50" charset="-128"/>
              </a:rPr>
              <a:t>数</a:t>
            </a:r>
            <a:endParaRPr kumimoji="1" lang="en-US" altLang="ja-JP" sz="1200" dirty="0">
              <a:solidFill>
                <a:schemeClr val="accent6"/>
              </a:solidFill>
              <a:latin typeface="メイリオ" panose="020B0604030504040204" pitchFamily="50" charset="-128"/>
              <a:ea typeface="メイリオ" panose="020B0604030504040204" pitchFamily="50" charset="-128"/>
            </a:endParaRPr>
          </a:p>
          <a:p>
            <a:r>
              <a:rPr kumimoji="1" lang="ja-JP" altLang="en-US" sz="1200" dirty="0">
                <a:solidFill>
                  <a:schemeClr val="accent2"/>
                </a:solidFill>
                <a:latin typeface="メイリオ" panose="020B0604030504040204" pitchFamily="50" charset="-128"/>
                <a:ea typeface="メイリオ" panose="020B0604030504040204" pitchFamily="50" charset="-128"/>
              </a:rPr>
              <a:t>オレンジ：実数ユーザー数</a:t>
            </a:r>
            <a:endParaRPr kumimoji="1" lang="en-US" altLang="ja-JP" sz="1200" dirty="0">
              <a:solidFill>
                <a:schemeClr val="accent2"/>
              </a:solidFill>
              <a:latin typeface="メイリオ" panose="020B0604030504040204" pitchFamily="50" charset="-128"/>
              <a:ea typeface="メイリオ" panose="020B0604030504040204" pitchFamily="50" charset="-128"/>
            </a:endParaRPr>
          </a:p>
        </p:txBody>
      </p:sp>
      <p:graphicFrame>
        <p:nvGraphicFramePr>
          <p:cNvPr id="11" name="グラフ 10">
            <a:extLst>
              <a:ext uri="{FF2B5EF4-FFF2-40B4-BE49-F238E27FC236}">
                <a16:creationId xmlns:xdr="http://schemas.openxmlformats.org/drawingml/2006/spreadsheetDrawing" xmlns="" xmlns:a16="http://schemas.microsoft.com/office/drawing/2014/main" xmlns:lc="http://schemas.openxmlformats.org/drawingml/2006/lockedCanvas" id="{686C5ED2-2142-4AA3-B39A-9125D3E8B108}"/>
              </a:ext>
            </a:extLst>
          </p:cNvPr>
          <p:cNvGraphicFramePr>
            <a:graphicFrameLocks/>
          </p:cNvGraphicFramePr>
          <p:nvPr>
            <p:extLst>
              <p:ext uri="{D42A27DB-BD31-4B8C-83A1-F6EECF244321}">
                <p14:modId xmlns:p14="http://schemas.microsoft.com/office/powerpoint/2010/main" val="3404313748"/>
              </p:ext>
            </p:extLst>
          </p:nvPr>
        </p:nvGraphicFramePr>
        <p:xfrm>
          <a:off x="650954" y="650261"/>
          <a:ext cx="8439150" cy="49720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20817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
            <a:extLst>
              <a:ext uri="{FF2B5EF4-FFF2-40B4-BE49-F238E27FC236}">
                <a16:creationId xmlns:a16="http://schemas.microsoft.com/office/drawing/2014/main" xmlns="" id="{F351988A-E7B2-429C-815B-A1BEBCD4EC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a16="http://schemas.microsoft.com/office/drawing/2014/main" xmlns=""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4" name="角丸四角形 1">
            <a:extLst>
              <a:ext uri="{FF2B5EF4-FFF2-40B4-BE49-F238E27FC236}">
                <a16:creationId xmlns:a16="http://schemas.microsoft.com/office/drawing/2014/main" xmlns=""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a16="http://schemas.microsoft.com/office/drawing/2014/main" xmlns="" id="{CA504E7A-7902-49EF-9D44-F171817914F9}"/>
              </a:ext>
            </a:extLst>
          </p:cNvPr>
          <p:cNvSpPr txBox="1">
            <a:spLocks noChangeArrowheads="1"/>
          </p:cNvSpPr>
          <p:nvPr/>
        </p:nvSpPr>
        <p:spPr bwMode="auto">
          <a:xfrm>
            <a:off x="419577" y="188597"/>
            <a:ext cx="562609"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fld id="{B2B1B352-9FB2-437D-98BD-D010A8DE7785}" type="slidenum">
              <a:rPr lang="ja-JP" altLang="en-US" sz="2400" b="0">
                <a:solidFill>
                  <a:schemeClr val="bg1"/>
                </a:solidFill>
                <a:latin typeface="メイリオ" panose="020B0604030504040204" pitchFamily="50" charset="-128"/>
                <a:ea typeface="メイリオ" panose="020B0604030504040204" pitchFamily="50" charset="-128"/>
              </a:rPr>
              <a:pPr algn="ctr" eaLnBrk="1" hangingPunct="1"/>
              <a:t>25</a:t>
            </a:fld>
            <a:endParaRPr lang="ja-JP" altLang="en-US" sz="2400" b="0">
              <a:solidFill>
                <a:schemeClr val="bg1"/>
              </a:solidFill>
              <a:latin typeface="メイリオ" panose="020B0604030504040204" pitchFamily="50" charset="-128"/>
              <a:ea typeface="メイリオ" panose="020B0604030504040204" pitchFamily="50" charset="-128"/>
            </a:endParaRPr>
          </a:p>
        </p:txBody>
      </p:sp>
      <p:sp>
        <p:nvSpPr>
          <p:cNvPr id="14" name="テキスト ボックス 5">
            <a:extLst>
              <a:ext uri="{FF2B5EF4-FFF2-40B4-BE49-F238E27FC236}">
                <a16:creationId xmlns:a16="http://schemas.microsoft.com/office/drawing/2014/main" xmlns="" id="{2C675358-1B1F-4C71-A3C6-036FB5A58D24}"/>
              </a:ext>
            </a:extLst>
          </p:cNvPr>
          <p:cNvSpPr txBox="1">
            <a:spLocks noChangeArrowheads="1"/>
          </p:cNvSpPr>
          <p:nvPr/>
        </p:nvSpPr>
        <p:spPr bwMode="auto">
          <a:xfrm>
            <a:off x="1015048" y="188596"/>
            <a:ext cx="831564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en-US" altLang="ja-JP" sz="2400" b="0" dirty="0" smtClean="0">
                <a:latin typeface="メイリオ" panose="020B0604030504040204" pitchFamily="50" charset="-128"/>
                <a:ea typeface="メイリオ" panose="020B0604030504040204" pitchFamily="50" charset="-128"/>
              </a:rPr>
              <a:t>(</a:t>
            </a:r>
            <a:r>
              <a:rPr lang="ja-JP" altLang="en-US" sz="2400" b="0" dirty="0" smtClean="0">
                <a:latin typeface="メイリオ" panose="020B0604030504040204" pitchFamily="50" charset="-128"/>
                <a:ea typeface="メイリオ" panose="020B0604030504040204" pitchFamily="50" charset="-128"/>
              </a:rPr>
              <a:t>再掲</a:t>
            </a:r>
            <a:r>
              <a:rPr lang="en-US" altLang="ja-JP" sz="2400" b="0" dirty="0" smtClean="0">
                <a:latin typeface="メイリオ" panose="020B0604030504040204" pitchFamily="50" charset="-128"/>
                <a:ea typeface="メイリオ" panose="020B0604030504040204" pitchFamily="50" charset="-128"/>
              </a:rPr>
              <a:t>)</a:t>
            </a:r>
            <a:r>
              <a:rPr lang="ja-JP" altLang="en-US" sz="2400" b="0" dirty="0" smtClean="0">
                <a:latin typeface="メイリオ" panose="020B0604030504040204" pitchFamily="50" charset="-128"/>
                <a:ea typeface="メイリオ" panose="020B0604030504040204" pitchFamily="50" charset="-128"/>
              </a:rPr>
              <a:t>修正</a:t>
            </a:r>
            <a:r>
              <a:rPr lang="ja-JP" altLang="en-US" sz="2400" b="0" dirty="0">
                <a:latin typeface="メイリオ" panose="020B0604030504040204" pitchFamily="50" charset="-128"/>
                <a:ea typeface="メイリオ" panose="020B0604030504040204" pitchFamily="50" charset="-128"/>
              </a:rPr>
              <a:t>施策</a:t>
            </a:r>
            <a:endParaRPr lang="en-US" altLang="ja-JP" sz="2400" b="0" dirty="0">
              <a:latin typeface="メイリオ" panose="020B0604030504040204" pitchFamily="50" charset="-128"/>
              <a:ea typeface="メイリオ" panose="020B0604030504040204" pitchFamily="50" charset="-128"/>
            </a:endParaRPr>
          </a:p>
        </p:txBody>
      </p:sp>
      <p:graphicFrame>
        <p:nvGraphicFramePr>
          <p:cNvPr id="2" name="オブジェクト 1">
            <a:extLst>
              <a:ext uri="{FF2B5EF4-FFF2-40B4-BE49-F238E27FC236}">
                <a16:creationId xmlns:a16="http://schemas.microsoft.com/office/drawing/2014/main" xmlns="" id="{E58A8870-E573-4B52-B258-0AFFC62F5BF9}"/>
              </a:ext>
            </a:extLst>
          </p:cNvPr>
          <p:cNvGraphicFramePr>
            <a:graphicFrameLocks noChangeAspect="1"/>
          </p:cNvGraphicFramePr>
          <p:nvPr/>
        </p:nvGraphicFramePr>
        <p:xfrm>
          <a:off x="4275138" y="2992438"/>
          <a:ext cx="1368425" cy="4762"/>
        </p:xfrm>
        <a:graphic>
          <a:graphicData uri="http://schemas.openxmlformats.org/presentationml/2006/ole">
            <mc:AlternateContent xmlns:mc="http://schemas.openxmlformats.org/markup-compatibility/2006">
              <mc:Choice xmlns:v="urn:schemas-microsoft-com:vml" Requires="v">
                <p:oleObj spid="_x0000_s14485" name="Worksheet" r:id="rId4" imgW="1219320" imgH="4870" progId="Excel.Sheet.12">
                  <p:embed/>
                </p:oleObj>
              </mc:Choice>
              <mc:Fallback>
                <p:oleObj name="Worksheet" r:id="rId4" imgW="1219320" imgH="4870" progId="Excel.Sheet.12">
                  <p:embed/>
                  <p:pic>
                    <p:nvPicPr>
                      <p:cNvPr id="0" name=""/>
                      <p:cNvPicPr/>
                      <p:nvPr/>
                    </p:nvPicPr>
                    <p:blipFill>
                      <a:blip r:embed="rId5"/>
                      <a:stretch>
                        <a:fillRect/>
                      </a:stretch>
                    </p:blipFill>
                    <p:spPr>
                      <a:xfrm>
                        <a:off x="4275138" y="2992438"/>
                        <a:ext cx="1368425" cy="4762"/>
                      </a:xfrm>
                      <a:prstGeom prst="rect">
                        <a:avLst/>
                      </a:prstGeom>
                    </p:spPr>
                  </p:pic>
                </p:oleObj>
              </mc:Fallback>
            </mc:AlternateContent>
          </a:graphicData>
        </a:graphic>
      </p:graphicFrame>
      <p:sp>
        <p:nvSpPr>
          <p:cNvPr id="9" name="テキスト ボックス 5">
            <a:extLst>
              <a:ext uri="{FF2B5EF4-FFF2-40B4-BE49-F238E27FC236}">
                <a16:creationId xmlns:a16="http://schemas.microsoft.com/office/drawing/2014/main" xmlns="" id="{5DA7CD2F-0104-42EC-84EB-91643D59B488}"/>
              </a:ext>
            </a:extLst>
          </p:cNvPr>
          <p:cNvSpPr txBox="1">
            <a:spLocks noChangeArrowheads="1"/>
          </p:cNvSpPr>
          <p:nvPr/>
        </p:nvSpPr>
        <p:spPr bwMode="auto">
          <a:xfrm>
            <a:off x="400288" y="5718226"/>
            <a:ext cx="9245988" cy="83099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kumimoji="1" lang="ja-JP" altLang="en-US" sz="1200" b="0" dirty="0" smtClean="0">
                <a:latin typeface="メイリオ" panose="020B0604030504040204" pitchFamily="50" charset="-128"/>
                <a:ea typeface="メイリオ" panose="020B0604030504040204" pitchFamily="50" charset="-128"/>
              </a:rPr>
              <a:t>新規ユーザー登録の入力箇所の説明が不足しているので、入力例や説明などの補足説明をして登録しやすいようにしたほうがよい。</a:t>
            </a:r>
            <a:endParaRPr kumimoji="1" lang="en-US" altLang="ja-JP" sz="1200" b="0" dirty="0" smtClean="0">
              <a:latin typeface="メイリオ" panose="020B0604030504040204" pitchFamily="50" charset="-128"/>
              <a:ea typeface="メイリオ" panose="020B0604030504040204" pitchFamily="50" charset="-128"/>
            </a:endParaRPr>
          </a:p>
          <a:p>
            <a:r>
              <a:rPr kumimoji="1" lang="ja-JP" altLang="en-US" sz="1200" b="0" dirty="0" smtClean="0">
                <a:solidFill>
                  <a:srgbClr val="FF0000"/>
                </a:solidFill>
                <a:latin typeface="メイリオ" panose="020B0604030504040204" pitchFamily="50" charset="-128"/>
                <a:ea typeface="メイリオ" panose="020B0604030504040204" pitchFamily="50" charset="-128"/>
              </a:rPr>
              <a:t>ユーザー</a:t>
            </a:r>
            <a:r>
              <a:rPr kumimoji="1" lang="en-US" altLang="ja-JP" sz="1200" b="0" dirty="0" smtClean="0">
                <a:solidFill>
                  <a:srgbClr val="FF0000"/>
                </a:solidFill>
                <a:latin typeface="メイリオ" panose="020B0604030504040204" pitchFamily="50" charset="-128"/>
                <a:ea typeface="メイリオ" panose="020B0604030504040204" pitchFamily="50" charset="-128"/>
              </a:rPr>
              <a:t>ID</a:t>
            </a:r>
            <a:r>
              <a:rPr kumimoji="1" lang="ja-JP" altLang="en-US" sz="1200" b="0" dirty="0" smtClean="0">
                <a:solidFill>
                  <a:srgbClr val="FF0000"/>
                </a:solidFill>
                <a:latin typeface="メイリオ" panose="020B0604030504040204" pitchFamily="50" charset="-128"/>
                <a:ea typeface="メイリオ" panose="020B0604030504040204" pitchFamily="50" charset="-128"/>
              </a:rPr>
              <a:t>：文字数の制限はあるのか？　任意の半角英数字で入力でよいのか？</a:t>
            </a:r>
            <a:endParaRPr kumimoji="1" lang="en-US" altLang="ja-JP" sz="1200" b="0" dirty="0" smtClean="0">
              <a:solidFill>
                <a:srgbClr val="FF0000"/>
              </a:solidFill>
              <a:latin typeface="メイリオ" panose="020B0604030504040204" pitchFamily="50" charset="-128"/>
              <a:ea typeface="メイリオ" panose="020B0604030504040204" pitchFamily="50" charset="-128"/>
            </a:endParaRPr>
          </a:p>
          <a:p>
            <a:r>
              <a:rPr kumimoji="1" lang="ja-JP" altLang="en-US" sz="1200" b="0" dirty="0" smtClean="0">
                <a:solidFill>
                  <a:srgbClr val="FF0000"/>
                </a:solidFill>
                <a:latin typeface="メイリオ" panose="020B0604030504040204" pitchFamily="50" charset="-128"/>
                <a:ea typeface="メイリオ" panose="020B0604030504040204" pitchFamily="50" charset="-128"/>
              </a:rPr>
              <a:t>メールアドレス：例を記入。誤送信を防ぐため再度入力をしてもらうように補足説明。新着情報受け取りなど許諾をとる。</a:t>
            </a:r>
            <a:endParaRPr kumimoji="1" lang="en-US" altLang="ja-JP" sz="1200" b="0" dirty="0" smtClean="0">
              <a:solidFill>
                <a:srgbClr val="FF0000"/>
              </a:solidFill>
              <a:latin typeface="メイリオ" panose="020B0604030504040204" pitchFamily="50" charset="-128"/>
              <a:ea typeface="メイリオ" panose="020B0604030504040204" pitchFamily="50" charset="-128"/>
            </a:endParaRPr>
          </a:p>
          <a:p>
            <a:r>
              <a:rPr kumimoji="1" lang="ja-JP" altLang="en-US" sz="1200" b="0" dirty="0" smtClean="0">
                <a:solidFill>
                  <a:srgbClr val="FF0000"/>
                </a:solidFill>
                <a:latin typeface="メイリオ" panose="020B0604030504040204" pitchFamily="50" charset="-128"/>
                <a:ea typeface="メイリオ" panose="020B0604030504040204" pitchFamily="50" charset="-128"/>
              </a:rPr>
              <a:t>パスワード：</a:t>
            </a:r>
            <a:r>
              <a:rPr kumimoji="1" lang="ja-JP" altLang="en-US" sz="1200" b="0" dirty="0">
                <a:solidFill>
                  <a:srgbClr val="FF0000"/>
                </a:solidFill>
                <a:latin typeface="メイリオ" panose="020B0604030504040204" pitchFamily="50" charset="-128"/>
                <a:ea typeface="メイリオ" panose="020B0604030504040204" pitchFamily="50" charset="-128"/>
              </a:rPr>
              <a:t>文字数の制限はあるのか？　任意の半角英数字で入力でよいのか？</a:t>
            </a:r>
            <a:endParaRPr kumimoji="1" lang="en-US" altLang="ja-JP" sz="1200" b="0" dirty="0">
              <a:solidFill>
                <a:srgbClr val="FF0000"/>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826833" y="705507"/>
            <a:ext cx="2704563" cy="307777"/>
          </a:xfrm>
          <a:prstGeom prst="rect">
            <a:avLst/>
          </a:prstGeom>
          <a:noFill/>
        </p:spPr>
        <p:txBody>
          <a:bodyPr wrap="square" rtlCol="0">
            <a:spAutoFit/>
          </a:bodyPr>
          <a:lstStyle/>
          <a:p>
            <a:r>
              <a:rPr kumimoji="1" lang="ja-JP" altLang="en-US" sz="1400" dirty="0" smtClean="0"/>
              <a:t>▼新規登録ページ</a:t>
            </a:r>
            <a:endParaRPr kumimoji="1" lang="ja-JP" altLang="en-US" sz="1400" dirty="0"/>
          </a:p>
        </p:txBody>
      </p:sp>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048" y="980278"/>
            <a:ext cx="2997306" cy="4587876"/>
          </a:xfrm>
          <a:prstGeom prst="rect">
            <a:avLst/>
          </a:prstGeom>
        </p:spPr>
      </p:pic>
      <p:sp>
        <p:nvSpPr>
          <p:cNvPr id="8" name="正方形/長方形 7"/>
          <p:cNvSpPr/>
          <p:nvPr/>
        </p:nvSpPr>
        <p:spPr>
          <a:xfrm>
            <a:off x="1396339" y="2739374"/>
            <a:ext cx="2274139" cy="23349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rotWithShape="1">
          <a:blip r:embed="rId7"/>
          <a:srcRect l="21452" t="28436" r="21604" b="12365"/>
          <a:stretch/>
        </p:blipFill>
        <p:spPr>
          <a:xfrm>
            <a:off x="4275138" y="1198089"/>
            <a:ext cx="5640947" cy="3296992"/>
          </a:xfrm>
          <a:prstGeom prst="rect">
            <a:avLst/>
          </a:prstGeom>
        </p:spPr>
      </p:pic>
      <p:sp>
        <p:nvSpPr>
          <p:cNvPr id="22" name="テキスト ボックス 21"/>
          <p:cNvSpPr txBox="1"/>
          <p:nvPr/>
        </p:nvSpPr>
        <p:spPr>
          <a:xfrm>
            <a:off x="4370579" y="740240"/>
            <a:ext cx="5275697" cy="523220"/>
          </a:xfrm>
          <a:prstGeom prst="rect">
            <a:avLst/>
          </a:prstGeom>
          <a:noFill/>
        </p:spPr>
        <p:txBody>
          <a:bodyPr wrap="square" rtlCol="0">
            <a:spAutoFit/>
          </a:bodyPr>
          <a:lstStyle/>
          <a:p>
            <a:r>
              <a:rPr kumimoji="1" lang="ja-JP" altLang="en-US" sz="1400" dirty="0" smtClean="0"/>
              <a:t>▼他社事例：住友不動産販売</a:t>
            </a:r>
            <a:endParaRPr kumimoji="1" lang="en-US" altLang="ja-JP" sz="1400" dirty="0" smtClean="0"/>
          </a:p>
          <a:p>
            <a:r>
              <a:rPr kumimoji="1" lang="en-US" altLang="ja-JP" sz="1400" dirty="0"/>
              <a:t>https://www.stepon.co.jp/mypage/register/?purpose=uri</a:t>
            </a:r>
            <a:endParaRPr kumimoji="1" lang="ja-JP" altLang="en-US" sz="1400" dirty="0"/>
          </a:p>
        </p:txBody>
      </p:sp>
    </p:spTree>
    <p:extLst>
      <p:ext uri="{BB962C8B-B14F-4D97-AF65-F5344CB8AC3E}">
        <p14:creationId xmlns:p14="http://schemas.microsoft.com/office/powerpoint/2010/main" val="2497370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
            <a:extLst>
              <a:ext uri="{FF2B5EF4-FFF2-40B4-BE49-F238E27FC236}">
                <a16:creationId xmlns:a16="http://schemas.microsoft.com/office/drawing/2014/main" xmlns="" id="{F351988A-E7B2-429C-815B-A1BEBCD4EC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a16="http://schemas.microsoft.com/office/drawing/2014/main" xmlns=""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4" name="角丸四角形 1">
            <a:extLst>
              <a:ext uri="{FF2B5EF4-FFF2-40B4-BE49-F238E27FC236}">
                <a16:creationId xmlns:a16="http://schemas.microsoft.com/office/drawing/2014/main" xmlns=""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a16="http://schemas.microsoft.com/office/drawing/2014/main" xmlns="" id="{CA504E7A-7902-49EF-9D44-F171817914F9}"/>
              </a:ext>
            </a:extLst>
          </p:cNvPr>
          <p:cNvSpPr txBox="1">
            <a:spLocks noChangeArrowheads="1"/>
          </p:cNvSpPr>
          <p:nvPr/>
        </p:nvSpPr>
        <p:spPr bwMode="auto">
          <a:xfrm>
            <a:off x="419577" y="188597"/>
            <a:ext cx="562609"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fld id="{B2B1B352-9FB2-437D-98BD-D010A8DE7785}" type="slidenum">
              <a:rPr lang="ja-JP" altLang="en-US" sz="2400" b="0">
                <a:solidFill>
                  <a:schemeClr val="bg1"/>
                </a:solidFill>
                <a:latin typeface="メイリオ" panose="020B0604030504040204" pitchFamily="50" charset="-128"/>
                <a:ea typeface="メイリオ" panose="020B0604030504040204" pitchFamily="50" charset="-128"/>
              </a:rPr>
              <a:pPr algn="ctr" eaLnBrk="1" hangingPunct="1"/>
              <a:t>26</a:t>
            </a:fld>
            <a:endParaRPr lang="ja-JP" altLang="en-US" sz="2400" b="0">
              <a:solidFill>
                <a:schemeClr val="bg1"/>
              </a:solidFill>
              <a:latin typeface="メイリオ" panose="020B0604030504040204" pitchFamily="50" charset="-128"/>
              <a:ea typeface="メイリオ" panose="020B0604030504040204" pitchFamily="50" charset="-128"/>
            </a:endParaRPr>
          </a:p>
        </p:txBody>
      </p:sp>
      <p:sp>
        <p:nvSpPr>
          <p:cNvPr id="14" name="テキスト ボックス 5">
            <a:extLst>
              <a:ext uri="{FF2B5EF4-FFF2-40B4-BE49-F238E27FC236}">
                <a16:creationId xmlns:a16="http://schemas.microsoft.com/office/drawing/2014/main" xmlns="" id="{2C675358-1B1F-4C71-A3C6-036FB5A58D24}"/>
              </a:ext>
            </a:extLst>
          </p:cNvPr>
          <p:cNvSpPr txBox="1">
            <a:spLocks noChangeArrowheads="1"/>
          </p:cNvSpPr>
          <p:nvPr/>
        </p:nvSpPr>
        <p:spPr bwMode="auto">
          <a:xfrm>
            <a:off x="1015048" y="188596"/>
            <a:ext cx="831564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ja-JP" altLang="en-US" sz="2400" b="0" dirty="0">
                <a:latin typeface="メイリオ" panose="020B0604030504040204" pitchFamily="50" charset="-128"/>
                <a:ea typeface="メイリオ" panose="020B0604030504040204" pitchFamily="50" charset="-128"/>
              </a:rPr>
              <a:t>記事公開状況</a:t>
            </a:r>
            <a:endParaRPr lang="en-US" altLang="ja-JP" sz="2400" b="0" dirty="0">
              <a:latin typeface="メイリオ" panose="020B0604030504040204" pitchFamily="50" charset="-128"/>
              <a:ea typeface="メイリオ" panose="020B0604030504040204" pitchFamily="50" charset="-128"/>
            </a:endParaRPr>
          </a:p>
        </p:txBody>
      </p:sp>
      <p:sp>
        <p:nvSpPr>
          <p:cNvPr id="16" name="テキスト ボックス 5">
            <a:extLst>
              <a:ext uri="{FF2B5EF4-FFF2-40B4-BE49-F238E27FC236}">
                <a16:creationId xmlns:a16="http://schemas.microsoft.com/office/drawing/2014/main" xmlns="" id="{86ACD5B4-CE8F-47FA-BB93-DCDFEE5CA2DD}"/>
              </a:ext>
            </a:extLst>
          </p:cNvPr>
          <p:cNvSpPr txBox="1">
            <a:spLocks noChangeArrowheads="1"/>
          </p:cNvSpPr>
          <p:nvPr/>
        </p:nvSpPr>
        <p:spPr bwMode="auto">
          <a:xfrm>
            <a:off x="380999" y="6009095"/>
            <a:ext cx="9105424" cy="46166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kumimoji="1" lang="en-US" altLang="ja-JP" sz="1200" b="0" dirty="0">
                <a:latin typeface="メイリオ" panose="020B0604030504040204" pitchFamily="50" charset="-128"/>
                <a:ea typeface="メイリオ" panose="020B0604030504040204" pitchFamily="50" charset="-128"/>
              </a:rPr>
              <a:t>5</a:t>
            </a:r>
            <a:r>
              <a:rPr kumimoji="1" lang="ja-JP" altLang="en-US" sz="1200" b="0" dirty="0">
                <a:latin typeface="メイリオ" panose="020B0604030504040204" pitchFamily="50" charset="-128"/>
                <a:ea typeface="メイリオ" panose="020B0604030504040204" pitchFamily="50" charset="-128"/>
              </a:rPr>
              <a:t>月まで、４月分を合わせて</a:t>
            </a:r>
            <a:r>
              <a:rPr kumimoji="1" lang="en-US" altLang="ja-JP" sz="1200" b="0" dirty="0">
                <a:latin typeface="メイリオ" panose="020B0604030504040204" pitchFamily="50" charset="-128"/>
                <a:ea typeface="メイリオ" panose="020B0604030504040204" pitchFamily="50" charset="-128"/>
              </a:rPr>
              <a:t>39</a:t>
            </a:r>
            <a:r>
              <a:rPr kumimoji="1" lang="ja-JP" altLang="en-US" sz="1200" b="0" dirty="0">
                <a:latin typeface="メイリオ" panose="020B0604030504040204" pitchFamily="50" charset="-128"/>
                <a:ea typeface="メイリオ" panose="020B0604030504040204" pitchFamily="50" charset="-128"/>
              </a:rPr>
              <a:t>本の記事を投稿。</a:t>
            </a:r>
            <a:r>
              <a:rPr kumimoji="1" lang="en-US" altLang="ja-JP" sz="1200" b="0" dirty="0">
                <a:latin typeface="メイリオ" panose="020B0604030504040204" pitchFamily="50" charset="-128"/>
                <a:ea typeface="メイリオ" panose="020B0604030504040204" pitchFamily="50" charset="-128"/>
              </a:rPr>
              <a:t>6</a:t>
            </a:r>
            <a:r>
              <a:rPr kumimoji="1" lang="ja-JP" altLang="en-US" sz="1200" b="0" dirty="0">
                <a:latin typeface="メイリオ" panose="020B0604030504040204" pitchFamily="50" charset="-128"/>
                <a:ea typeface="メイリオ" panose="020B0604030504040204" pitchFamily="50" charset="-128"/>
              </a:rPr>
              <a:t>月も執筆準備を進めております。</a:t>
            </a:r>
            <a:endParaRPr kumimoji="1" lang="en-US" altLang="ja-JP" sz="1200" b="0" dirty="0">
              <a:latin typeface="メイリオ" panose="020B0604030504040204" pitchFamily="50" charset="-128"/>
              <a:ea typeface="メイリオ" panose="020B0604030504040204" pitchFamily="50" charset="-128"/>
            </a:endParaRPr>
          </a:p>
          <a:p>
            <a:r>
              <a:rPr kumimoji="1" lang="en-US" altLang="ja-JP" sz="1200" b="0" dirty="0">
                <a:latin typeface="メイリオ" panose="020B0604030504040204" pitchFamily="50" charset="-128"/>
                <a:ea typeface="メイリオ" panose="020B0604030504040204" pitchFamily="50" charset="-128"/>
              </a:rPr>
              <a:t>5</a:t>
            </a:r>
            <a:r>
              <a:rPr kumimoji="1" lang="ja-JP" altLang="en-US" sz="1200" b="0" dirty="0">
                <a:latin typeface="メイリオ" panose="020B0604030504040204" pitchFamily="50" charset="-128"/>
                <a:ea typeface="メイリオ" panose="020B0604030504040204" pitchFamily="50" charset="-128"/>
              </a:rPr>
              <a:t>月投稿分が、</a:t>
            </a:r>
            <a:r>
              <a:rPr kumimoji="1" lang="en-US" altLang="ja-JP" sz="1200" b="0" dirty="0">
                <a:latin typeface="メイリオ" panose="020B0604030504040204" pitchFamily="50" charset="-128"/>
                <a:ea typeface="メイリオ" panose="020B0604030504040204" pitchFamily="50" charset="-128"/>
              </a:rPr>
              <a:t>7</a:t>
            </a:r>
            <a:r>
              <a:rPr kumimoji="1" lang="ja-JP" altLang="en-US" sz="1200" b="0" dirty="0">
                <a:latin typeface="メイリオ" panose="020B0604030504040204" pitchFamily="50" charset="-128"/>
                <a:ea typeface="メイリオ" panose="020B0604030504040204" pitchFamily="50" charset="-128"/>
              </a:rPr>
              <a:t>月ごろに徐々に結果を出してくると想定しております。</a:t>
            </a:r>
            <a:endParaRPr kumimoji="1" lang="en-US" altLang="ja-JP" sz="1200" b="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xmlns="" id="{56478715-7A6B-46C9-8E69-D34D16A2EB2A}"/>
              </a:ext>
            </a:extLst>
          </p:cNvPr>
          <p:cNvPicPr>
            <a:picLocks noChangeAspect="1"/>
          </p:cNvPicPr>
          <p:nvPr/>
        </p:nvPicPr>
        <p:blipFill>
          <a:blip r:embed="rId3"/>
          <a:stretch>
            <a:fillRect/>
          </a:stretch>
        </p:blipFill>
        <p:spPr>
          <a:xfrm>
            <a:off x="2246755" y="838123"/>
            <a:ext cx="5412489" cy="4963444"/>
          </a:xfrm>
          <a:prstGeom prst="rect">
            <a:avLst/>
          </a:prstGeom>
        </p:spPr>
      </p:pic>
      <p:sp>
        <p:nvSpPr>
          <p:cNvPr id="2" name="正方形/長方形 1"/>
          <p:cNvSpPr/>
          <p:nvPr/>
        </p:nvSpPr>
        <p:spPr>
          <a:xfrm>
            <a:off x="1596980" y="1648496"/>
            <a:ext cx="7058228" cy="2884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t>※</a:t>
            </a:r>
            <a:r>
              <a:rPr kumimoji="1" lang="ja-JP" altLang="en-US" sz="2400" dirty="0" smtClean="0"/>
              <a:t>未更新</a:t>
            </a:r>
            <a:endParaRPr kumimoji="1" lang="ja-JP" altLang="en-US" sz="2400" dirty="0"/>
          </a:p>
        </p:txBody>
      </p:sp>
    </p:spTree>
    <p:extLst>
      <p:ext uri="{BB962C8B-B14F-4D97-AF65-F5344CB8AC3E}">
        <p14:creationId xmlns:p14="http://schemas.microsoft.com/office/powerpoint/2010/main" val="3690246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9">
            <a:extLst>
              <a:ext uri="{FF2B5EF4-FFF2-40B4-BE49-F238E27FC236}">
                <a16:creationId xmlns:a16="http://schemas.microsoft.com/office/drawing/2014/main" xmlns="" id="{114DFB69-7F19-4F9A-B7E4-F472C7800D27}"/>
              </a:ext>
            </a:extLst>
          </p:cNvPr>
          <p:cNvCxnSpPr>
            <a:cxnSpLocks noChangeShapeType="1"/>
          </p:cNvCxnSpPr>
          <p:nvPr/>
        </p:nvCxnSpPr>
        <p:spPr bwMode="auto">
          <a:xfrm rot="10800000" flipH="1">
            <a:off x="679451" y="3621088"/>
            <a:ext cx="879951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5" name="正方形/長方形 10">
            <a:extLst>
              <a:ext uri="{FF2B5EF4-FFF2-40B4-BE49-F238E27FC236}">
                <a16:creationId xmlns:a16="http://schemas.microsoft.com/office/drawing/2014/main" xmlns="" id="{AEE7B5F2-BB49-49EE-80EF-2D31474D914A}"/>
              </a:ext>
            </a:extLst>
          </p:cNvPr>
          <p:cNvSpPr>
            <a:spLocks noChangeArrowheads="1"/>
          </p:cNvSpPr>
          <p:nvPr/>
        </p:nvSpPr>
        <p:spPr bwMode="auto">
          <a:xfrm>
            <a:off x="2136776" y="3294063"/>
            <a:ext cx="752475" cy="715962"/>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lang="ja-JP" altLang="en-US" sz="1600"/>
          </a:p>
        </p:txBody>
      </p:sp>
      <p:sp>
        <p:nvSpPr>
          <p:cNvPr id="6" name="正方形/長方形 11">
            <a:extLst>
              <a:ext uri="{FF2B5EF4-FFF2-40B4-BE49-F238E27FC236}">
                <a16:creationId xmlns:a16="http://schemas.microsoft.com/office/drawing/2014/main" xmlns="" id="{BE351074-6D41-48F9-A66D-17161D150F34}"/>
              </a:ext>
            </a:extLst>
          </p:cNvPr>
          <p:cNvSpPr>
            <a:spLocks noChangeArrowheads="1"/>
          </p:cNvSpPr>
          <p:nvPr/>
        </p:nvSpPr>
        <p:spPr bwMode="auto">
          <a:xfrm>
            <a:off x="2000250" y="3709988"/>
            <a:ext cx="554038" cy="52705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lang="ja-JP" altLang="en-US" sz="1600"/>
          </a:p>
        </p:txBody>
      </p:sp>
      <p:sp>
        <p:nvSpPr>
          <p:cNvPr id="7" name="正方形/長方形 12">
            <a:extLst>
              <a:ext uri="{FF2B5EF4-FFF2-40B4-BE49-F238E27FC236}">
                <a16:creationId xmlns:a16="http://schemas.microsoft.com/office/drawing/2014/main" xmlns="" id="{335CCF97-0C95-4657-B2D6-CA99CD0C543B}"/>
              </a:ext>
            </a:extLst>
          </p:cNvPr>
          <p:cNvSpPr>
            <a:spLocks noChangeArrowheads="1"/>
          </p:cNvSpPr>
          <p:nvPr/>
        </p:nvSpPr>
        <p:spPr bwMode="auto">
          <a:xfrm>
            <a:off x="976313" y="3527426"/>
            <a:ext cx="309562" cy="295275"/>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lang="ja-JP" altLang="en-US" sz="1600"/>
          </a:p>
        </p:txBody>
      </p:sp>
      <p:sp>
        <p:nvSpPr>
          <p:cNvPr id="8" name="正方形/長方形 13">
            <a:extLst>
              <a:ext uri="{FF2B5EF4-FFF2-40B4-BE49-F238E27FC236}">
                <a16:creationId xmlns:a16="http://schemas.microsoft.com/office/drawing/2014/main" xmlns="" id="{ABD919D9-938E-43AC-9336-A8D5321FAB06}"/>
              </a:ext>
            </a:extLst>
          </p:cNvPr>
          <p:cNvSpPr>
            <a:spLocks noChangeArrowheads="1"/>
          </p:cNvSpPr>
          <p:nvPr/>
        </p:nvSpPr>
        <p:spPr bwMode="auto">
          <a:xfrm>
            <a:off x="1190626" y="3697288"/>
            <a:ext cx="233363" cy="22225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lang="ja-JP" altLang="en-US" sz="1600"/>
          </a:p>
        </p:txBody>
      </p:sp>
      <p:sp>
        <p:nvSpPr>
          <p:cNvPr id="9" name="正方形/長方形 14">
            <a:extLst>
              <a:ext uri="{FF2B5EF4-FFF2-40B4-BE49-F238E27FC236}">
                <a16:creationId xmlns:a16="http://schemas.microsoft.com/office/drawing/2014/main" xmlns="" id="{E3D55A8E-118C-4475-A827-943FC95459DE}"/>
              </a:ext>
            </a:extLst>
          </p:cNvPr>
          <p:cNvSpPr>
            <a:spLocks noChangeArrowheads="1"/>
          </p:cNvSpPr>
          <p:nvPr/>
        </p:nvSpPr>
        <p:spPr bwMode="auto">
          <a:xfrm>
            <a:off x="1506539" y="3052764"/>
            <a:ext cx="314325" cy="300037"/>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lang="ja-JP" altLang="en-US" sz="1600"/>
          </a:p>
        </p:txBody>
      </p:sp>
      <p:sp>
        <p:nvSpPr>
          <p:cNvPr id="10" name="テキスト ボックス 15">
            <a:extLst>
              <a:ext uri="{FF2B5EF4-FFF2-40B4-BE49-F238E27FC236}">
                <a16:creationId xmlns:a16="http://schemas.microsoft.com/office/drawing/2014/main" xmlns="" id="{E3A4DB66-010C-4D94-BE6B-2C58D263FFD2}"/>
              </a:ext>
            </a:extLst>
          </p:cNvPr>
          <p:cNvSpPr txBox="1">
            <a:spLocks noChangeArrowheads="1"/>
          </p:cNvSpPr>
          <p:nvPr/>
        </p:nvSpPr>
        <p:spPr bwMode="auto">
          <a:xfrm>
            <a:off x="2762251" y="2743260"/>
            <a:ext cx="671671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r"/>
            <a:r>
              <a:rPr kumimoji="1" lang="en-US" altLang="ja-JP" sz="2400" dirty="0" smtClean="0">
                <a:latin typeface="メイリオ" panose="020B0604030504040204" pitchFamily="50" charset="-128"/>
                <a:ea typeface="メイリオ" panose="020B0604030504040204" pitchFamily="50" charset="-128"/>
              </a:rPr>
              <a:t>2020</a:t>
            </a:r>
            <a:r>
              <a:rPr kumimoji="1" lang="ja-JP" altLang="en-US" sz="2400" dirty="0" smtClean="0">
                <a:latin typeface="メイリオ" panose="020B0604030504040204" pitchFamily="50" charset="-128"/>
                <a:ea typeface="メイリオ" panose="020B0604030504040204" pitchFamily="50" charset="-128"/>
              </a:rPr>
              <a:t>年</a:t>
            </a:r>
            <a:r>
              <a:rPr kumimoji="1" lang="en-US" altLang="ja-JP" sz="2400" dirty="0" smtClean="0">
                <a:latin typeface="メイリオ" panose="020B0604030504040204" pitchFamily="50" charset="-128"/>
                <a:ea typeface="メイリオ" panose="020B0604030504040204" pitchFamily="50" charset="-128"/>
              </a:rPr>
              <a:t>9</a:t>
            </a:r>
            <a:r>
              <a:rPr kumimoji="1" lang="ja-JP" altLang="en-US" sz="2400" dirty="0" smtClean="0">
                <a:latin typeface="メイリオ" panose="020B0604030504040204" pitchFamily="50" charset="-128"/>
                <a:ea typeface="メイリオ" panose="020B0604030504040204" pitchFamily="50" charset="-128"/>
              </a:rPr>
              <a:t>月分</a:t>
            </a:r>
            <a:endParaRPr kumimoji="1" lang="en-US" altLang="ja-JP" sz="2400" dirty="0">
              <a:latin typeface="メイリオ" panose="020B0604030504040204" pitchFamily="50" charset="-128"/>
              <a:ea typeface="メイリオ" panose="020B0604030504040204" pitchFamily="50" charset="-128"/>
            </a:endParaRPr>
          </a:p>
          <a:p>
            <a:pPr algn="r"/>
            <a:r>
              <a:rPr kumimoji="1" lang="ja-JP" altLang="en-US" sz="2400" dirty="0">
                <a:latin typeface="メイリオ" panose="020B0604030504040204" pitchFamily="50" charset="-128"/>
                <a:ea typeface="メイリオ" panose="020B0604030504040204" pitchFamily="50" charset="-128"/>
              </a:rPr>
              <a:t>　</a:t>
            </a:r>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リスティング運用</a:t>
            </a:r>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　</a:t>
            </a:r>
            <a:endParaRPr kumimoji="1" lang="en-US" altLang="ja-JP" sz="2400" b="0" dirty="0">
              <a:latin typeface="メイリオ" panose="020B0604030504040204" pitchFamily="50" charset="-128"/>
              <a:ea typeface="メイリオ" panose="020B0604030504040204" pitchFamily="50" charset="-128"/>
            </a:endParaRPr>
          </a:p>
        </p:txBody>
      </p:sp>
      <p:sp>
        <p:nvSpPr>
          <p:cNvPr id="11" name="テキスト ボックス 15">
            <a:extLst>
              <a:ext uri="{FF2B5EF4-FFF2-40B4-BE49-F238E27FC236}">
                <a16:creationId xmlns:a16="http://schemas.microsoft.com/office/drawing/2014/main" xmlns="" id="{51D0D1D0-C2B5-4DFB-8A2D-4D370A1627F4}"/>
              </a:ext>
            </a:extLst>
          </p:cNvPr>
          <p:cNvSpPr txBox="1">
            <a:spLocks noChangeArrowheads="1"/>
          </p:cNvSpPr>
          <p:nvPr/>
        </p:nvSpPr>
        <p:spPr bwMode="auto">
          <a:xfrm>
            <a:off x="2960689" y="3654426"/>
            <a:ext cx="65182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r"/>
            <a:r>
              <a:rPr kumimoji="1" lang="ja-JP" altLang="en-US" b="0" dirty="0">
                <a:latin typeface="メイリオ" panose="020B0604030504040204" pitchFamily="50" charset="-128"/>
                <a:ea typeface="メイリオ" panose="020B0604030504040204" pitchFamily="50" charset="-128"/>
              </a:rPr>
              <a:t>株式会社アーバンフォース様</a:t>
            </a:r>
          </a:p>
        </p:txBody>
      </p:sp>
      <p:pic>
        <p:nvPicPr>
          <p:cNvPr id="12" name="図 1">
            <a:extLst>
              <a:ext uri="{FF2B5EF4-FFF2-40B4-BE49-F238E27FC236}">
                <a16:creationId xmlns:a16="http://schemas.microsoft.com/office/drawing/2014/main" xmlns="" id="{BEF98258-278D-4257-93AA-20DE48F3DE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2435" y="6429376"/>
            <a:ext cx="15017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7358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
            <a:extLst>
              <a:ext uri="{FF2B5EF4-FFF2-40B4-BE49-F238E27FC236}">
                <a16:creationId xmlns:a16="http://schemas.microsoft.com/office/drawing/2014/main" xmlns="" id="{F351988A-E7B2-429C-815B-A1BEBCD4EC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a16="http://schemas.microsoft.com/office/drawing/2014/main" xmlns=""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4" name="角丸四角形 1">
            <a:extLst>
              <a:ext uri="{FF2B5EF4-FFF2-40B4-BE49-F238E27FC236}">
                <a16:creationId xmlns:a16="http://schemas.microsoft.com/office/drawing/2014/main" xmlns=""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a16="http://schemas.microsoft.com/office/drawing/2014/main" xmlns="" id="{CA504E7A-7902-49EF-9D44-F171817914F9}"/>
              </a:ext>
            </a:extLst>
          </p:cNvPr>
          <p:cNvSpPr txBox="1">
            <a:spLocks noChangeArrowheads="1"/>
          </p:cNvSpPr>
          <p:nvPr/>
        </p:nvSpPr>
        <p:spPr bwMode="auto">
          <a:xfrm>
            <a:off x="419577" y="188597"/>
            <a:ext cx="562609"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fld id="{B2B1B352-9FB2-437D-98BD-D010A8DE7785}" type="slidenum">
              <a:rPr lang="ja-JP" altLang="en-US" sz="2400" b="0">
                <a:solidFill>
                  <a:schemeClr val="bg1"/>
                </a:solidFill>
                <a:latin typeface="メイリオ" panose="020B0604030504040204" pitchFamily="50" charset="-128"/>
                <a:ea typeface="メイリオ" panose="020B0604030504040204" pitchFamily="50" charset="-128"/>
              </a:rPr>
              <a:pPr algn="ctr" eaLnBrk="1" hangingPunct="1"/>
              <a:t>28</a:t>
            </a:fld>
            <a:endParaRPr lang="ja-JP" altLang="en-US" sz="2400" b="0">
              <a:solidFill>
                <a:schemeClr val="bg1"/>
              </a:solidFill>
              <a:latin typeface="メイリオ" panose="020B0604030504040204" pitchFamily="50" charset="-128"/>
              <a:ea typeface="メイリオ" panose="020B0604030504040204" pitchFamily="50" charset="-128"/>
            </a:endParaRPr>
          </a:p>
        </p:txBody>
      </p:sp>
      <p:sp>
        <p:nvSpPr>
          <p:cNvPr id="14" name="テキスト ボックス 5">
            <a:extLst>
              <a:ext uri="{FF2B5EF4-FFF2-40B4-BE49-F238E27FC236}">
                <a16:creationId xmlns:a16="http://schemas.microsoft.com/office/drawing/2014/main" xmlns="" id="{2C675358-1B1F-4C71-A3C6-036FB5A58D24}"/>
              </a:ext>
            </a:extLst>
          </p:cNvPr>
          <p:cNvSpPr txBox="1">
            <a:spLocks noChangeArrowheads="1"/>
          </p:cNvSpPr>
          <p:nvPr/>
        </p:nvSpPr>
        <p:spPr bwMode="auto">
          <a:xfrm>
            <a:off x="1015048" y="188596"/>
            <a:ext cx="831564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ja-JP" altLang="en-US" sz="2400" b="0" dirty="0">
                <a:latin typeface="メイリオ" panose="020B0604030504040204" pitchFamily="50" charset="-128"/>
                <a:ea typeface="メイリオ" panose="020B0604030504040204" pitchFamily="50" charset="-128"/>
              </a:rPr>
              <a:t>リスティングの運用</a:t>
            </a:r>
            <a:r>
              <a:rPr lang="ja-JP" altLang="en-US" sz="2400" b="0" dirty="0" smtClean="0">
                <a:latin typeface="メイリオ" panose="020B0604030504040204" pitchFamily="50" charset="-128"/>
                <a:ea typeface="メイリオ" panose="020B0604030504040204" pitchFamily="50" charset="-128"/>
              </a:rPr>
              <a:t>状況（アーバンフォース）</a:t>
            </a:r>
            <a:endParaRPr lang="en-US" altLang="ja-JP" sz="2400" b="0" dirty="0">
              <a:latin typeface="メイリオ" panose="020B0604030504040204" pitchFamily="50" charset="-128"/>
              <a:ea typeface="メイリオ" panose="020B0604030504040204" pitchFamily="50" charset="-128"/>
            </a:endParaRPr>
          </a:p>
        </p:txBody>
      </p:sp>
      <p:sp>
        <p:nvSpPr>
          <p:cNvPr id="16" name="テキスト ボックス 5">
            <a:extLst>
              <a:ext uri="{FF2B5EF4-FFF2-40B4-BE49-F238E27FC236}">
                <a16:creationId xmlns:a16="http://schemas.microsoft.com/office/drawing/2014/main" xmlns="" id="{86ACD5B4-CE8F-47FA-BB93-DCDFEE5CA2DD}"/>
              </a:ext>
            </a:extLst>
          </p:cNvPr>
          <p:cNvSpPr txBox="1">
            <a:spLocks noChangeArrowheads="1"/>
          </p:cNvSpPr>
          <p:nvPr/>
        </p:nvSpPr>
        <p:spPr bwMode="auto">
          <a:xfrm>
            <a:off x="419576" y="5850570"/>
            <a:ext cx="9105424" cy="46166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kumimoji="1" lang="ja-JP" altLang="en-US" sz="1200" b="0" dirty="0" smtClean="0">
                <a:latin typeface="メイリオ" panose="020B0604030504040204" pitchFamily="50" charset="-128"/>
                <a:ea typeface="メイリオ" panose="020B0604030504040204" pitchFamily="50" charset="-128"/>
              </a:rPr>
              <a:t>キーワードは「賃貸管理」が</a:t>
            </a:r>
            <a:r>
              <a:rPr kumimoji="1" lang="en-US" altLang="ja-JP" sz="1200" b="0" dirty="0" smtClean="0">
                <a:latin typeface="メイリオ" panose="020B0604030504040204" pitchFamily="50" charset="-128"/>
                <a:ea typeface="メイリオ" panose="020B0604030504040204" pitchFamily="50" charset="-128"/>
              </a:rPr>
              <a:t>164CT</a:t>
            </a:r>
            <a:r>
              <a:rPr kumimoji="1" lang="ja-JP" altLang="en-US" sz="1200" b="0" dirty="0" smtClean="0">
                <a:latin typeface="メイリオ" panose="020B0604030504040204" pitchFamily="50" charset="-128"/>
                <a:ea typeface="メイリオ" panose="020B0604030504040204" pitchFamily="50" charset="-128"/>
              </a:rPr>
              <a:t>で</a:t>
            </a:r>
            <a:r>
              <a:rPr kumimoji="1" lang="en-US" altLang="ja-JP" sz="1200" b="0" dirty="0" smtClean="0">
                <a:latin typeface="メイリオ" panose="020B0604030504040204" pitchFamily="50" charset="-128"/>
                <a:ea typeface="メイリオ" panose="020B0604030504040204" pitchFamily="50" charset="-128"/>
              </a:rPr>
              <a:t>CV1</a:t>
            </a:r>
            <a:r>
              <a:rPr kumimoji="1" lang="ja-JP" altLang="en-US" sz="1200" b="0" dirty="0" smtClean="0">
                <a:latin typeface="メイリオ" panose="020B0604030504040204" pitchFamily="50" charset="-128"/>
                <a:ea typeface="メイリオ" panose="020B0604030504040204" pitchFamily="50" charset="-128"/>
              </a:rPr>
              <a:t>件、「</a:t>
            </a:r>
            <a:r>
              <a:rPr kumimoji="1" lang="en-US" altLang="ja-JP" sz="1200" b="0" dirty="0" smtClean="0">
                <a:latin typeface="メイリオ" panose="020B0604030504040204" pitchFamily="50" charset="-128"/>
                <a:ea typeface="メイリオ" panose="020B0604030504040204" pitchFamily="50" charset="-128"/>
              </a:rPr>
              <a:t>+</a:t>
            </a:r>
            <a:r>
              <a:rPr kumimoji="1" lang="ja-JP" altLang="en-US" sz="1200" b="0" dirty="0" smtClean="0">
                <a:latin typeface="メイリオ" panose="020B0604030504040204" pitchFamily="50" charset="-128"/>
                <a:ea typeface="メイリオ" panose="020B0604030504040204" pitchFamily="50" charset="-128"/>
              </a:rPr>
              <a:t>賃貸管理」は</a:t>
            </a:r>
            <a:r>
              <a:rPr kumimoji="1" lang="en-US" altLang="ja-JP" sz="1200" b="0" dirty="0" smtClean="0">
                <a:latin typeface="メイリオ" panose="020B0604030504040204" pitchFamily="50" charset="-128"/>
                <a:ea typeface="メイリオ" panose="020B0604030504040204" pitchFamily="50" charset="-128"/>
              </a:rPr>
              <a:t>50CT</a:t>
            </a:r>
            <a:r>
              <a:rPr kumimoji="1" lang="ja-JP" altLang="en-US" sz="1200" b="0" dirty="0" smtClean="0">
                <a:latin typeface="メイリオ" panose="020B0604030504040204" pitchFamily="50" charset="-128"/>
                <a:ea typeface="メイリオ" panose="020B0604030504040204" pitchFamily="50" charset="-128"/>
              </a:rPr>
              <a:t>と上位にきているが</a:t>
            </a:r>
            <a:r>
              <a:rPr kumimoji="1" lang="en-US" altLang="ja-JP" sz="1200" b="0" dirty="0" smtClean="0">
                <a:latin typeface="メイリオ" panose="020B0604030504040204" pitchFamily="50" charset="-128"/>
                <a:ea typeface="メイリオ" panose="020B0604030504040204" pitchFamily="50" charset="-128"/>
              </a:rPr>
              <a:t>CV</a:t>
            </a:r>
            <a:r>
              <a:rPr kumimoji="1" lang="ja-JP" altLang="en-US" sz="1200" b="0" dirty="0" smtClean="0">
                <a:latin typeface="メイリオ" panose="020B0604030504040204" pitchFamily="50" charset="-128"/>
                <a:ea typeface="メイリオ" panose="020B0604030504040204" pitchFamily="50" charset="-128"/>
              </a:rPr>
              <a:t>なし。</a:t>
            </a:r>
            <a:endParaRPr kumimoji="1" lang="en-US" altLang="ja-JP" sz="1200" b="0" dirty="0" smtClean="0">
              <a:latin typeface="メイリオ" panose="020B0604030504040204" pitchFamily="50" charset="-128"/>
              <a:ea typeface="メイリオ" panose="020B0604030504040204" pitchFamily="50" charset="-128"/>
            </a:endParaRPr>
          </a:p>
          <a:p>
            <a:r>
              <a:rPr kumimoji="1" lang="ja-JP" altLang="en-US" sz="1200" b="0" dirty="0" smtClean="0">
                <a:latin typeface="メイリオ" panose="020B0604030504040204" pitchFamily="50" charset="-128"/>
                <a:ea typeface="メイリオ" panose="020B0604030504040204" pitchFamily="50" charset="-128"/>
              </a:rPr>
              <a:t>「空室対策」、「</a:t>
            </a:r>
            <a:r>
              <a:rPr kumimoji="1" lang="en-US" altLang="ja-JP" sz="1200" b="0" dirty="0" smtClean="0">
                <a:latin typeface="メイリオ" panose="020B0604030504040204" pitchFamily="50" charset="-128"/>
                <a:ea typeface="メイリオ" panose="020B0604030504040204" pitchFamily="50" charset="-128"/>
              </a:rPr>
              <a:t>+</a:t>
            </a:r>
            <a:r>
              <a:rPr kumimoji="1" lang="ja-JP" altLang="en-US" sz="1200" b="0" dirty="0" smtClean="0">
                <a:latin typeface="メイリオ" panose="020B0604030504040204" pitchFamily="50" charset="-128"/>
                <a:ea typeface="メイリオ" panose="020B0604030504040204" pitchFamily="50" charset="-128"/>
              </a:rPr>
              <a:t>アパート管理」といったキーワードはクリック数が少ない状況。</a:t>
            </a:r>
            <a:endParaRPr kumimoji="1" lang="en-US" altLang="ja-JP" sz="1200" b="0" dirty="0" smtClean="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rotWithShape="1">
          <a:blip r:embed="rId3"/>
          <a:srcRect l="15731" t="61736" r="11333" b="24621"/>
          <a:stretch/>
        </p:blipFill>
        <p:spPr>
          <a:xfrm>
            <a:off x="181981" y="796815"/>
            <a:ext cx="9514415" cy="1000624"/>
          </a:xfrm>
          <a:prstGeom prst="rect">
            <a:avLst/>
          </a:prstGeom>
        </p:spPr>
      </p:pic>
      <p:pic>
        <p:nvPicPr>
          <p:cNvPr id="4" name="図 3"/>
          <p:cNvPicPr>
            <a:picLocks noChangeAspect="1"/>
          </p:cNvPicPr>
          <p:nvPr/>
        </p:nvPicPr>
        <p:blipFill>
          <a:blip r:embed="rId4"/>
          <a:stretch>
            <a:fillRect/>
          </a:stretch>
        </p:blipFill>
        <p:spPr>
          <a:xfrm>
            <a:off x="1015048" y="1860582"/>
            <a:ext cx="7138606" cy="3926844"/>
          </a:xfrm>
          <a:prstGeom prst="rect">
            <a:avLst/>
          </a:prstGeom>
        </p:spPr>
      </p:pic>
    </p:spTree>
    <p:extLst>
      <p:ext uri="{BB962C8B-B14F-4D97-AF65-F5344CB8AC3E}">
        <p14:creationId xmlns:p14="http://schemas.microsoft.com/office/powerpoint/2010/main" val="3945377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
            <a:extLst>
              <a:ext uri="{FF2B5EF4-FFF2-40B4-BE49-F238E27FC236}">
                <a16:creationId xmlns:a16="http://schemas.microsoft.com/office/drawing/2014/main" xmlns="" id="{F351988A-E7B2-429C-815B-A1BEBCD4EC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a16="http://schemas.microsoft.com/office/drawing/2014/main" xmlns=""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4" name="角丸四角形 1">
            <a:extLst>
              <a:ext uri="{FF2B5EF4-FFF2-40B4-BE49-F238E27FC236}">
                <a16:creationId xmlns:a16="http://schemas.microsoft.com/office/drawing/2014/main" xmlns=""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a16="http://schemas.microsoft.com/office/drawing/2014/main" xmlns="" id="{CA504E7A-7902-49EF-9D44-F171817914F9}"/>
              </a:ext>
            </a:extLst>
          </p:cNvPr>
          <p:cNvSpPr txBox="1">
            <a:spLocks noChangeArrowheads="1"/>
          </p:cNvSpPr>
          <p:nvPr/>
        </p:nvSpPr>
        <p:spPr bwMode="auto">
          <a:xfrm>
            <a:off x="419577" y="188597"/>
            <a:ext cx="562609"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fld id="{B2B1B352-9FB2-437D-98BD-D010A8DE7785}" type="slidenum">
              <a:rPr lang="ja-JP" altLang="en-US" sz="2400" b="0">
                <a:solidFill>
                  <a:schemeClr val="bg1"/>
                </a:solidFill>
                <a:latin typeface="メイリオ" panose="020B0604030504040204" pitchFamily="50" charset="-128"/>
                <a:ea typeface="メイリオ" panose="020B0604030504040204" pitchFamily="50" charset="-128"/>
              </a:rPr>
              <a:pPr algn="ctr" eaLnBrk="1" hangingPunct="1"/>
              <a:t>29</a:t>
            </a:fld>
            <a:endParaRPr lang="ja-JP" altLang="en-US" sz="2400" b="0">
              <a:solidFill>
                <a:schemeClr val="bg1"/>
              </a:solidFill>
              <a:latin typeface="メイリオ" panose="020B0604030504040204" pitchFamily="50" charset="-128"/>
              <a:ea typeface="メイリオ" panose="020B0604030504040204" pitchFamily="50" charset="-128"/>
            </a:endParaRPr>
          </a:p>
        </p:txBody>
      </p:sp>
      <p:sp>
        <p:nvSpPr>
          <p:cNvPr id="14" name="テキスト ボックス 5">
            <a:extLst>
              <a:ext uri="{FF2B5EF4-FFF2-40B4-BE49-F238E27FC236}">
                <a16:creationId xmlns:a16="http://schemas.microsoft.com/office/drawing/2014/main" xmlns="" id="{2C675358-1B1F-4C71-A3C6-036FB5A58D24}"/>
              </a:ext>
            </a:extLst>
          </p:cNvPr>
          <p:cNvSpPr txBox="1">
            <a:spLocks noChangeArrowheads="1"/>
          </p:cNvSpPr>
          <p:nvPr/>
        </p:nvSpPr>
        <p:spPr bwMode="auto">
          <a:xfrm>
            <a:off x="1015047" y="188596"/>
            <a:ext cx="903047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ja-JP" altLang="en-US" sz="2400" b="0" dirty="0">
                <a:latin typeface="メイリオ" panose="020B0604030504040204" pitchFamily="50" charset="-128"/>
                <a:ea typeface="メイリオ" panose="020B0604030504040204" pitchFamily="50" charset="-128"/>
              </a:rPr>
              <a:t>実際にクリックされているキーワード（</a:t>
            </a:r>
            <a:r>
              <a:rPr lang="ja-JP" altLang="en-US" sz="2400" b="0" dirty="0" smtClean="0">
                <a:latin typeface="メイリオ" panose="020B0604030504040204" pitchFamily="50" charset="-128"/>
                <a:ea typeface="メイリオ" panose="020B0604030504040204" pitchFamily="50" charset="-128"/>
              </a:rPr>
              <a:t>アーバンフォース）</a:t>
            </a:r>
            <a:endParaRPr lang="en-US" altLang="ja-JP" sz="2400" b="0" dirty="0">
              <a:latin typeface="メイリオ" panose="020B0604030504040204" pitchFamily="50" charset="-128"/>
              <a:ea typeface="メイリオ" panose="020B0604030504040204" pitchFamily="50" charset="-128"/>
            </a:endParaRPr>
          </a:p>
        </p:txBody>
      </p:sp>
      <p:sp>
        <p:nvSpPr>
          <p:cNvPr id="16" name="テキスト ボックス 5">
            <a:extLst>
              <a:ext uri="{FF2B5EF4-FFF2-40B4-BE49-F238E27FC236}">
                <a16:creationId xmlns:a16="http://schemas.microsoft.com/office/drawing/2014/main" xmlns="" id="{86ACD5B4-CE8F-47FA-BB93-DCDFEE5CA2DD}"/>
              </a:ext>
            </a:extLst>
          </p:cNvPr>
          <p:cNvSpPr txBox="1">
            <a:spLocks noChangeArrowheads="1"/>
          </p:cNvSpPr>
          <p:nvPr/>
        </p:nvSpPr>
        <p:spPr bwMode="auto">
          <a:xfrm>
            <a:off x="419577" y="5895392"/>
            <a:ext cx="9105424" cy="46166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kumimoji="1" lang="ja-JP" altLang="en-US" sz="1200" b="0" dirty="0">
                <a:latin typeface="メイリオ" panose="020B0604030504040204" pitchFamily="50" charset="-128"/>
                <a:ea typeface="メイリオ" panose="020B0604030504040204" pitchFamily="50" charset="-128"/>
              </a:rPr>
              <a:t>「</a:t>
            </a:r>
            <a:r>
              <a:rPr kumimoji="1" lang="ja-JP" altLang="en-US" sz="1200" b="0" dirty="0" smtClean="0">
                <a:latin typeface="メイリオ" panose="020B0604030504040204" pitchFamily="50" charset="-128"/>
                <a:ea typeface="メイリオ" panose="020B0604030504040204" pitchFamily="50" charset="-128"/>
              </a:rPr>
              <a:t>賃貸　管理</a:t>
            </a:r>
            <a:r>
              <a:rPr kumimoji="1" lang="ja-JP" altLang="en-US" sz="1200" b="0" dirty="0">
                <a:latin typeface="メイリオ" panose="020B0604030504040204" pitchFamily="50" charset="-128"/>
                <a:ea typeface="メイリオ" panose="020B0604030504040204" pitchFamily="50" charset="-128"/>
              </a:rPr>
              <a:t>」</a:t>
            </a:r>
            <a:r>
              <a:rPr kumimoji="1" lang="ja-JP" altLang="en-US" sz="1200" b="0" dirty="0" smtClean="0">
                <a:latin typeface="メイリオ" panose="020B0604030504040204" pitchFamily="50" charset="-128"/>
                <a:ea typeface="メイリオ" panose="020B0604030504040204" pitchFamily="50" charset="-128"/>
              </a:rPr>
              <a:t>、「ハウスメイト」が検索ボリュームも多くクリック上位にきている。</a:t>
            </a:r>
            <a:endParaRPr kumimoji="1" lang="en-US" altLang="ja-JP" sz="1200" b="0" dirty="0" smtClean="0">
              <a:latin typeface="メイリオ" panose="020B0604030504040204" pitchFamily="50" charset="-128"/>
              <a:ea typeface="メイリオ" panose="020B0604030504040204" pitchFamily="50" charset="-128"/>
            </a:endParaRPr>
          </a:p>
          <a:p>
            <a:r>
              <a:rPr kumimoji="1" lang="en-US" altLang="ja-JP" sz="1200" b="0" dirty="0">
                <a:latin typeface="メイリオ" panose="020B0604030504040204" pitchFamily="50" charset="-128"/>
                <a:ea typeface="メイリオ" panose="020B0604030504040204" pitchFamily="50" charset="-128"/>
              </a:rPr>
              <a:t>10</a:t>
            </a:r>
            <a:r>
              <a:rPr kumimoji="1" lang="ja-JP" altLang="en-US" sz="1200" b="0" dirty="0" smtClean="0">
                <a:latin typeface="メイリオ" panose="020B0604030504040204" pitchFamily="50" charset="-128"/>
                <a:ea typeface="メイリオ" panose="020B0604030504040204" pitchFamily="50" charset="-128"/>
              </a:rPr>
              <a:t>月は</a:t>
            </a:r>
            <a:r>
              <a:rPr kumimoji="1" lang="en-US" altLang="ja-JP" sz="1200" b="0" dirty="0" smtClean="0">
                <a:latin typeface="メイリオ" panose="020B0604030504040204" pitchFamily="50" charset="-128"/>
                <a:ea typeface="メイリオ" panose="020B0604030504040204" pitchFamily="50" charset="-128"/>
              </a:rPr>
              <a:t>Yahoo!</a:t>
            </a:r>
            <a:r>
              <a:rPr kumimoji="1" lang="ja-JP" altLang="en-US" sz="1200" b="0" dirty="0" smtClean="0">
                <a:latin typeface="メイリオ" panose="020B0604030504040204" pitchFamily="50" charset="-128"/>
                <a:ea typeface="メイリオ" panose="020B0604030504040204" pitchFamily="50" charset="-128"/>
              </a:rPr>
              <a:t>ではなく、</a:t>
            </a:r>
            <a:r>
              <a:rPr kumimoji="1" lang="en-US" altLang="ja-JP" sz="1200" b="0" dirty="0" smtClean="0">
                <a:latin typeface="メイリオ" panose="020B0604030504040204" pitchFamily="50" charset="-128"/>
                <a:ea typeface="メイリオ" panose="020B0604030504040204" pitchFamily="50" charset="-128"/>
              </a:rPr>
              <a:t>Google</a:t>
            </a:r>
            <a:r>
              <a:rPr kumimoji="1" lang="ja-JP" altLang="en-US" sz="1200" b="0" dirty="0" smtClean="0">
                <a:latin typeface="メイリオ" panose="020B0604030504040204" pitchFamily="50" charset="-128"/>
                <a:ea typeface="メイリオ" panose="020B0604030504040204" pitchFamily="50" charset="-128"/>
              </a:rPr>
              <a:t>においてリスティング広告を実施していく。</a:t>
            </a:r>
            <a:endParaRPr kumimoji="1" lang="en-US" altLang="ja-JP" sz="1200" b="0" dirty="0" smtClean="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1015047" y="740717"/>
            <a:ext cx="7048454" cy="5083884"/>
          </a:xfrm>
          <a:prstGeom prst="rect">
            <a:avLst/>
          </a:prstGeom>
        </p:spPr>
      </p:pic>
    </p:spTree>
    <p:extLst>
      <p:ext uri="{BB962C8B-B14F-4D97-AF65-F5344CB8AC3E}">
        <p14:creationId xmlns:p14="http://schemas.microsoft.com/office/powerpoint/2010/main" val="3911158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
            <a:extLst>
              <a:ext uri="{FF2B5EF4-FFF2-40B4-BE49-F238E27FC236}">
                <a16:creationId xmlns="" xmlns:a16="http://schemas.microsoft.com/office/drawing/2014/main" id="{F351988A-E7B2-429C-815B-A1BEBCD4EC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 xmlns:a16="http://schemas.microsoft.com/office/drawing/2014/main"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2" name="テキスト ボックス 5">
            <a:extLst>
              <a:ext uri="{FF2B5EF4-FFF2-40B4-BE49-F238E27FC236}">
                <a16:creationId xmlns="" xmlns:a16="http://schemas.microsoft.com/office/drawing/2014/main" id="{510F3818-2FBD-4748-AE4D-F2EBFA135C59}"/>
              </a:ext>
            </a:extLst>
          </p:cNvPr>
          <p:cNvSpPr txBox="1">
            <a:spLocks noChangeArrowheads="1"/>
          </p:cNvSpPr>
          <p:nvPr/>
        </p:nvSpPr>
        <p:spPr bwMode="auto">
          <a:xfrm>
            <a:off x="352108" y="775170"/>
            <a:ext cx="460089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en-US" altLang="ja-JP" sz="2400" u="sng" dirty="0">
                <a:latin typeface="メイリオ" panose="020B0604030504040204" pitchFamily="50" charset="-128"/>
                <a:ea typeface="メイリオ" panose="020B0604030504040204" pitchFamily="50" charset="-128"/>
              </a:rPr>
              <a:t>【</a:t>
            </a:r>
            <a:r>
              <a:rPr lang="ja-JP" altLang="en-US" sz="2400" u="sng" dirty="0">
                <a:latin typeface="メイリオ" panose="020B0604030504040204" pitchFamily="50" charset="-128"/>
                <a:ea typeface="メイリオ" panose="020B0604030504040204" pitchFamily="50" charset="-128"/>
              </a:rPr>
              <a:t>月次サマリー</a:t>
            </a:r>
            <a:r>
              <a:rPr lang="en-US" altLang="ja-JP" sz="2400" u="sng" dirty="0">
                <a:latin typeface="メイリオ" panose="020B0604030504040204" pitchFamily="50" charset="-128"/>
                <a:ea typeface="メイリオ" panose="020B0604030504040204" pitchFamily="50" charset="-128"/>
              </a:rPr>
              <a:t>】</a:t>
            </a:r>
            <a:endParaRPr lang="ja-JP" altLang="en-US" sz="2400" u="sng" dirty="0">
              <a:latin typeface="メイリオ" panose="020B0604030504040204" pitchFamily="50" charset="-128"/>
              <a:ea typeface="メイリオ" panose="020B0604030504040204" pitchFamily="50" charset="-128"/>
            </a:endParaRPr>
          </a:p>
        </p:txBody>
      </p:sp>
      <p:sp>
        <p:nvSpPr>
          <p:cNvPr id="24" name="角丸四角形 1">
            <a:extLst>
              <a:ext uri="{FF2B5EF4-FFF2-40B4-BE49-F238E27FC236}">
                <a16:creationId xmlns="" xmlns:a16="http://schemas.microsoft.com/office/drawing/2014/main"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 xmlns:a16="http://schemas.microsoft.com/office/drawing/2014/main" id="{CA504E7A-7902-49EF-9D44-F171817914F9}"/>
              </a:ext>
            </a:extLst>
          </p:cNvPr>
          <p:cNvSpPr txBox="1">
            <a:spLocks noChangeArrowheads="1"/>
          </p:cNvSpPr>
          <p:nvPr/>
        </p:nvSpPr>
        <p:spPr bwMode="auto">
          <a:xfrm>
            <a:off x="452439" y="195263"/>
            <a:ext cx="49688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r>
              <a:rPr lang="en-US" altLang="ja-JP" sz="2400" b="0" dirty="0" smtClean="0">
                <a:solidFill>
                  <a:schemeClr val="bg1"/>
                </a:solidFill>
                <a:latin typeface="メイリオ" panose="020B0604030504040204" pitchFamily="50" charset="-128"/>
                <a:ea typeface="メイリオ" panose="020B0604030504040204" pitchFamily="50" charset="-128"/>
              </a:rPr>
              <a:t>2</a:t>
            </a:r>
            <a:endParaRPr lang="ja-JP" altLang="en-US" sz="2400" b="0"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5">
            <a:extLst>
              <a:ext uri="{FF2B5EF4-FFF2-40B4-BE49-F238E27FC236}">
                <a16:creationId xmlns="" xmlns:a16="http://schemas.microsoft.com/office/drawing/2014/main" id="{A49601B5-A8F9-4729-B475-57F779B04741}"/>
              </a:ext>
            </a:extLst>
          </p:cNvPr>
          <p:cNvSpPr txBox="1">
            <a:spLocks noChangeArrowheads="1"/>
          </p:cNvSpPr>
          <p:nvPr/>
        </p:nvSpPr>
        <p:spPr bwMode="auto">
          <a:xfrm>
            <a:off x="1015048" y="188596"/>
            <a:ext cx="831564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r>
              <a:rPr lang="ja-JP" altLang="en-US" sz="2400" b="0" dirty="0">
                <a:latin typeface="メイリオ" panose="020B0604030504040204" pitchFamily="50" charset="-128"/>
                <a:ea typeface="メイリオ" panose="020B0604030504040204" pitchFamily="50" charset="-128"/>
              </a:rPr>
              <a:t>パフォーマンスレポート</a:t>
            </a:r>
          </a:p>
        </p:txBody>
      </p:sp>
      <p:sp>
        <p:nvSpPr>
          <p:cNvPr id="13" name="正方形/長方形 12">
            <a:extLst>
              <a:ext uri="{FF2B5EF4-FFF2-40B4-BE49-F238E27FC236}">
                <a16:creationId xmlns="" xmlns:a16="http://schemas.microsoft.com/office/drawing/2014/main" id="{F1629C0A-3476-4BA2-BA4F-82F53BB498F7}"/>
              </a:ext>
            </a:extLst>
          </p:cNvPr>
          <p:cNvSpPr/>
          <p:nvPr/>
        </p:nvSpPr>
        <p:spPr>
          <a:xfrm>
            <a:off x="349692" y="3348507"/>
            <a:ext cx="8970837" cy="3247182"/>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63" dirty="0">
                <a:solidFill>
                  <a:schemeClr val="tx1"/>
                </a:solidFill>
                <a:latin typeface="HG丸ｺﾞｼｯｸM-PRO" panose="020F0600000000000000" pitchFamily="50" charset="-128"/>
                <a:ea typeface="HG丸ｺﾞｼｯｸM-PRO" panose="020F0600000000000000" pitchFamily="50" charset="-128"/>
              </a:rPr>
              <a:t>CV</a:t>
            </a:r>
            <a:r>
              <a:rPr lang="ja-JP" altLang="en-US" sz="1463" dirty="0">
                <a:solidFill>
                  <a:schemeClr val="tx1"/>
                </a:solidFill>
                <a:latin typeface="HG丸ｺﾞｼｯｸM-PRO" panose="020F0600000000000000" pitchFamily="50" charset="-128"/>
                <a:ea typeface="HG丸ｺﾞｼｯｸM-PRO" panose="020F0600000000000000" pitchFamily="50" charset="-128"/>
              </a:rPr>
              <a:t>数は前年</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対比で</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+58.7</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％と大きくプラス。前月対比では</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-2.7</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％とマイナスに</a:t>
            </a:r>
            <a:r>
              <a:rPr lang="ja-JP" altLang="en-US" sz="1463" dirty="0">
                <a:solidFill>
                  <a:schemeClr val="tx1"/>
                </a:solidFill>
                <a:latin typeface="HG丸ｺﾞｼｯｸM-PRO" panose="020F0600000000000000" pitchFamily="50" charset="-128"/>
                <a:ea typeface="HG丸ｺﾞｼｯｸM-PRO" panose="020F0600000000000000" pitchFamily="50" charset="-128"/>
              </a:rPr>
              <a:t>なっている</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前年</a:t>
            </a:r>
            <a:r>
              <a:rPr lang="ja-JP" altLang="en-US" sz="1463" dirty="0">
                <a:solidFill>
                  <a:schemeClr val="tx1"/>
                </a:solidFill>
                <a:latin typeface="HG丸ｺﾞｼｯｸM-PRO" panose="020F0600000000000000" pitchFamily="50" charset="-128"/>
                <a:ea typeface="HG丸ｺﾞｼｯｸM-PRO" panose="020F0600000000000000" pitchFamily="50" charset="-128"/>
              </a:rPr>
              <a:t>対比で</a:t>
            </a:r>
            <a:r>
              <a:rPr lang="en-US" altLang="ja-JP" sz="1463" dirty="0">
                <a:solidFill>
                  <a:schemeClr val="tx1"/>
                </a:solidFill>
                <a:latin typeface="HG丸ｺﾞｼｯｸM-PRO" panose="020F0600000000000000" pitchFamily="50" charset="-128"/>
                <a:ea typeface="HG丸ｺﾞｼｯｸM-PRO" panose="020F0600000000000000" pitchFamily="50" charset="-128"/>
              </a:rPr>
              <a:t>CV</a:t>
            </a:r>
            <a:r>
              <a:rPr lang="ja-JP" altLang="en-US" sz="1463" dirty="0">
                <a:solidFill>
                  <a:schemeClr val="tx1"/>
                </a:solidFill>
                <a:latin typeface="HG丸ｺﾞｼｯｸM-PRO" panose="020F0600000000000000" pitchFamily="50" charset="-128"/>
                <a:ea typeface="HG丸ｺﾞｼｯｸM-PRO" panose="020F0600000000000000" pitchFamily="50" charset="-128"/>
              </a:rPr>
              <a:t>数</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がプラスの要因は</a:t>
            </a:r>
            <a:r>
              <a:rPr lang="en-US" altLang="ja-JP" sz="1463" dirty="0">
                <a:solidFill>
                  <a:schemeClr val="tx1"/>
                </a:solidFill>
                <a:latin typeface="HG丸ｺﾞｼｯｸM-PRO" panose="020F0600000000000000" pitchFamily="50" charset="-128"/>
                <a:ea typeface="HG丸ｺﾞｼｯｸM-PRO" panose="020F0600000000000000" pitchFamily="50" charset="-128"/>
              </a:rPr>
              <a:t>CVR</a:t>
            </a:r>
            <a:r>
              <a:rPr lang="ja-JP" altLang="en-US" sz="1463" dirty="0">
                <a:solidFill>
                  <a:schemeClr val="tx1"/>
                </a:solidFill>
                <a:latin typeface="HG丸ｺﾞｼｯｸM-PRO" panose="020F0600000000000000" pitchFamily="50" charset="-128"/>
                <a:ea typeface="HG丸ｺﾞｼｯｸM-PRO" panose="020F0600000000000000" pitchFamily="50" charset="-128"/>
              </a:rPr>
              <a:t>が</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-7.3</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％だが、訪問数</a:t>
            </a:r>
            <a:r>
              <a:rPr lang="ja-JP" altLang="en-US" sz="1463" dirty="0">
                <a:solidFill>
                  <a:schemeClr val="tx1"/>
                </a:solidFill>
                <a:latin typeface="HG丸ｺﾞｼｯｸM-PRO" panose="020F0600000000000000" pitchFamily="50" charset="-128"/>
                <a:ea typeface="HG丸ｺﾞｼｯｸM-PRO" panose="020F0600000000000000" pitchFamily="50" charset="-128"/>
              </a:rPr>
              <a:t>が</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+71.3</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463" dirty="0">
                <a:solidFill>
                  <a:schemeClr val="tx1"/>
                </a:solidFill>
                <a:latin typeface="HG丸ｺﾞｼｯｸM-PRO" panose="020F0600000000000000" pitchFamily="50" charset="-128"/>
                <a:ea typeface="HG丸ｺﾞｼｯｸM-PRO" panose="020F0600000000000000" pitchFamily="50" charset="-128"/>
              </a:rPr>
              <a:t>と</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プラスだからである</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前月</a:t>
            </a:r>
            <a:r>
              <a:rPr lang="ja-JP" altLang="en-US" sz="1463" dirty="0">
                <a:solidFill>
                  <a:schemeClr val="tx1"/>
                </a:solidFill>
                <a:latin typeface="HG丸ｺﾞｼｯｸM-PRO" panose="020F0600000000000000" pitchFamily="50" charset="-128"/>
                <a:ea typeface="HG丸ｺﾞｼｯｸM-PRO" panose="020F0600000000000000" pitchFamily="50" charset="-128"/>
              </a:rPr>
              <a:t>対比</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で</a:t>
            </a:r>
            <a:r>
              <a:rPr lang="en-US" altLang="ja-JP" sz="1463" dirty="0">
                <a:solidFill>
                  <a:schemeClr val="tx1"/>
                </a:solidFill>
                <a:latin typeface="HG丸ｺﾞｼｯｸM-PRO" panose="020F0600000000000000" pitchFamily="50" charset="-128"/>
                <a:ea typeface="HG丸ｺﾞｼｯｸM-PRO" panose="020F0600000000000000" pitchFamily="50" charset="-128"/>
              </a:rPr>
              <a:t>CV</a:t>
            </a:r>
            <a:r>
              <a:rPr lang="ja-JP" altLang="en-US" sz="1463" dirty="0">
                <a:solidFill>
                  <a:schemeClr val="tx1"/>
                </a:solidFill>
                <a:latin typeface="HG丸ｺﾞｼｯｸM-PRO" panose="020F0600000000000000" pitchFamily="50" charset="-128"/>
                <a:ea typeface="HG丸ｺﾞｼｯｸM-PRO" panose="020F0600000000000000" pitchFamily="50" charset="-128"/>
              </a:rPr>
              <a:t>数</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がマイナスの</a:t>
            </a:r>
            <a:r>
              <a:rPr lang="ja-JP" altLang="en-US" sz="1463" dirty="0">
                <a:solidFill>
                  <a:schemeClr val="tx1"/>
                </a:solidFill>
                <a:latin typeface="HG丸ｺﾞｼｯｸM-PRO" panose="020F0600000000000000" pitchFamily="50" charset="-128"/>
                <a:ea typeface="HG丸ｺﾞｼｯｸM-PRO" panose="020F0600000000000000" pitchFamily="50" charset="-128"/>
              </a:rPr>
              <a:t>要因</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は訪問数は</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+3.0</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％と微増だが、</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CVR</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が</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-5.5</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％だからである。</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直帰率は前年対比で悪化、前月対比で改善している。</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前月は</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CV</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数が前年対比で</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+56</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％であり、前月に続き</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9</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月も</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+58.7</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％と大きくプラスの傾向が続いている。</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463" dirty="0" err="1" smtClean="0">
                <a:solidFill>
                  <a:schemeClr val="tx1"/>
                </a:solidFill>
                <a:latin typeface="HG丸ｺﾞｼｯｸM-PRO" panose="020F0600000000000000" pitchFamily="50" charset="-128"/>
                <a:ea typeface="HG丸ｺﾞｼｯｸM-PRO" panose="020F0600000000000000" pitchFamily="50" charset="-128"/>
              </a:rPr>
              <a:t>OrganicSearch</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経由の訪問数は</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8</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3,670</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で</a:t>
            </a:r>
            <a:r>
              <a:rPr lang="ja-JP" altLang="en-US" sz="1463" dirty="0">
                <a:solidFill>
                  <a:schemeClr val="tx1"/>
                </a:solidFill>
                <a:latin typeface="HG丸ｺﾞｼｯｸM-PRO" panose="020F0600000000000000" pitchFamily="50" charset="-128"/>
                <a:ea typeface="HG丸ｺﾞｼｯｸM-PRO" panose="020F0600000000000000" pitchFamily="50" charset="-128"/>
              </a:rPr>
              <a:t>前年対比</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463" dirty="0">
                <a:solidFill>
                  <a:schemeClr val="tx1"/>
                </a:solidFill>
                <a:latin typeface="HG丸ｺﾞｼｯｸM-PRO" panose="020F0600000000000000" pitchFamily="50" charset="-128"/>
                <a:ea typeface="HG丸ｺﾞｼｯｸM-PRO" panose="020F0600000000000000" pitchFamily="50" charset="-128"/>
              </a:rPr>
              <a:t>8</a:t>
            </a:r>
            <a:r>
              <a:rPr lang="ja-JP" altLang="en-US" sz="1463" dirty="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a:solidFill>
                  <a:schemeClr val="tx1"/>
                </a:solidFill>
                <a:latin typeface="HG丸ｺﾞｼｯｸM-PRO" panose="020F0600000000000000" pitchFamily="50" charset="-128"/>
                <a:ea typeface="HG丸ｺﾞｼｯｸM-PRO" panose="020F0600000000000000" pitchFamily="50" charset="-128"/>
              </a:rPr>
              <a:t>+70.5</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9</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+93.6</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％と伸長している。</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また、</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Direct</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経由の訪問数は</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9</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1,488</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で前月対比</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+1.2</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％と若干プラスになっている。</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CVR</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においては</a:t>
            </a:r>
            <a:r>
              <a:rPr lang="en-US" altLang="ja-JP" sz="1463" dirty="0" err="1" smtClean="0">
                <a:solidFill>
                  <a:schemeClr val="tx1"/>
                </a:solidFill>
                <a:latin typeface="HG丸ｺﾞｼｯｸM-PRO" panose="020F0600000000000000" pitchFamily="50" charset="-128"/>
                <a:ea typeface="HG丸ｺﾞｼｯｸM-PRO" panose="020F0600000000000000" pitchFamily="50" charset="-128"/>
              </a:rPr>
              <a:t>OrganicSearch</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経由は</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0.41</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％で前年対比で</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-44.6</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 Direct</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経由は大きく上昇。</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463" dirty="0" err="1" smtClean="0">
                <a:solidFill>
                  <a:schemeClr val="tx1"/>
                </a:solidFill>
                <a:latin typeface="HG丸ｺﾞｼｯｸM-PRO" panose="020F0600000000000000" pitchFamily="50" charset="-128"/>
                <a:ea typeface="HG丸ｺﾞｼｯｸM-PRO" panose="020F0600000000000000" pitchFamily="50" charset="-128"/>
              </a:rPr>
              <a:t>OrganicSearch</a:t>
            </a:r>
            <a:r>
              <a:rPr lang="ja-JP" altLang="en-US" sz="1463" dirty="0">
                <a:solidFill>
                  <a:schemeClr val="tx1"/>
                </a:solidFill>
                <a:latin typeface="HG丸ｺﾞｼｯｸM-PRO" panose="020F0600000000000000" pitchFamily="50" charset="-128"/>
                <a:ea typeface="HG丸ｺﾞｼｯｸM-PRO" panose="020F0600000000000000" pitchFamily="50" charset="-128"/>
              </a:rPr>
              <a:t>経由の</a:t>
            </a:r>
            <a:r>
              <a:rPr lang="en-US" altLang="ja-JP" sz="1463" dirty="0">
                <a:solidFill>
                  <a:schemeClr val="tx1"/>
                </a:solidFill>
                <a:latin typeface="HG丸ｺﾞｼｯｸM-PRO" panose="020F0600000000000000" pitchFamily="50" charset="-128"/>
                <a:ea typeface="HG丸ｺﾞｼｯｸM-PRO" panose="020F0600000000000000" pitchFamily="50" charset="-128"/>
              </a:rPr>
              <a:t>CV</a:t>
            </a:r>
            <a:r>
              <a:rPr lang="ja-JP" altLang="en-US" sz="1463" dirty="0">
                <a:solidFill>
                  <a:schemeClr val="tx1"/>
                </a:solidFill>
                <a:latin typeface="HG丸ｺﾞｼｯｸM-PRO" panose="020F0600000000000000" pitchFamily="50" charset="-128"/>
                <a:ea typeface="HG丸ｺﾞｼｯｸM-PRO" panose="020F0600000000000000" pitchFamily="50" charset="-128"/>
              </a:rPr>
              <a:t>数</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15</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件</a:t>
            </a:r>
            <a:r>
              <a:rPr lang="ja-JP" altLang="en-US" sz="1463" dirty="0">
                <a:solidFill>
                  <a:schemeClr val="tx1"/>
                </a:solidFill>
                <a:latin typeface="HG丸ｺﾞｼｯｸM-PRO" panose="020F0600000000000000" pitchFamily="50" charset="-128"/>
                <a:ea typeface="HG丸ｺﾞｼｯｸM-PRO" panose="020F0600000000000000" pitchFamily="50" charset="-128"/>
              </a:rPr>
              <a:t>となっていて</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、前年対比で</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+7.1</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％プラスとなって</a:t>
            </a:r>
            <a:r>
              <a:rPr lang="ja-JP" altLang="en-US" sz="1463" dirty="0">
                <a:solidFill>
                  <a:schemeClr val="tx1"/>
                </a:solidFill>
                <a:latin typeface="HG丸ｺﾞｼｯｸM-PRO" panose="020F0600000000000000" pitchFamily="50" charset="-128"/>
                <a:ea typeface="HG丸ｺﾞｼｯｸM-PRO" panose="020F0600000000000000" pitchFamily="50" charset="-128"/>
              </a:rPr>
              <a:t>いる。</a:t>
            </a:r>
            <a:endParaRPr lang="en-US" altLang="ja-JP" sz="1463" dirty="0">
              <a:solidFill>
                <a:schemeClr val="tx1"/>
              </a:solidFill>
              <a:latin typeface="HG丸ｺﾞｼｯｸM-PRO" panose="020F0600000000000000" pitchFamily="50" charset="-128"/>
              <a:ea typeface="HG丸ｺﾞｼｯｸM-PRO" panose="020F0600000000000000" pitchFamily="50" charset="-128"/>
            </a:endParaRPr>
          </a:p>
          <a:p>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Direct</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経由</a:t>
            </a:r>
            <a:r>
              <a:rPr lang="ja-JP" altLang="en-US" sz="1463" dirty="0">
                <a:solidFill>
                  <a:schemeClr val="tx1"/>
                </a:solidFill>
                <a:latin typeface="HG丸ｺﾞｼｯｸM-PRO" panose="020F0600000000000000" pitchFamily="50" charset="-128"/>
                <a:ea typeface="HG丸ｺﾞｼｯｸM-PRO" panose="020F0600000000000000" pitchFamily="50" charset="-128"/>
              </a:rPr>
              <a:t>の</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CV</a:t>
            </a:r>
            <a:r>
              <a:rPr lang="ja-JP" altLang="en-US" sz="1463" dirty="0">
                <a:solidFill>
                  <a:schemeClr val="tx1"/>
                </a:solidFill>
                <a:latin typeface="HG丸ｺﾞｼｯｸM-PRO" panose="020F0600000000000000" pitchFamily="50" charset="-128"/>
                <a:ea typeface="HG丸ｺﾞｼｯｸM-PRO" panose="020F0600000000000000" pitchFamily="50" charset="-128"/>
              </a:rPr>
              <a:t>数</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33</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件で前年対比</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+120</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Other</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）経由は</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CV</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数</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9</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件で前年対比で</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+28.5</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463" b="1" dirty="0" smtClean="0">
                <a:solidFill>
                  <a:srgbClr val="FF0000"/>
                </a:solidFill>
                <a:latin typeface="HG丸ｺﾞｼｯｸM-PRO" panose="020F0600000000000000" pitchFamily="50" charset="-128"/>
                <a:ea typeface="HG丸ｺﾞｼｯｸM-PRO" panose="020F0600000000000000" pitchFamily="50" charset="-128"/>
              </a:rPr>
              <a:t>リスティング広告の配信は</a:t>
            </a:r>
            <a:r>
              <a:rPr lang="en-US" altLang="ja-JP" sz="1463" b="1" dirty="0" smtClean="0">
                <a:solidFill>
                  <a:srgbClr val="FF0000"/>
                </a:solidFill>
                <a:latin typeface="HG丸ｺﾞｼｯｸM-PRO" panose="020F0600000000000000" pitchFamily="50" charset="-128"/>
                <a:ea typeface="HG丸ｺﾞｼｯｸM-PRO" panose="020F0600000000000000" pitchFamily="50" charset="-128"/>
              </a:rPr>
              <a:t>LP</a:t>
            </a:r>
            <a:r>
              <a:rPr lang="ja-JP" altLang="en-US" sz="1463" b="1" dirty="0" smtClean="0">
                <a:solidFill>
                  <a:srgbClr val="FF0000"/>
                </a:solidFill>
                <a:latin typeface="HG丸ｺﾞｼｯｸM-PRO" panose="020F0600000000000000" pitchFamily="50" charset="-128"/>
                <a:ea typeface="HG丸ｺﾞｼｯｸM-PRO" panose="020F0600000000000000" pitchFamily="50" charset="-128"/>
              </a:rPr>
              <a:t>の準備ができ次第、</a:t>
            </a:r>
            <a:r>
              <a:rPr lang="en-US" altLang="ja-JP" sz="1463" b="1" dirty="0" smtClean="0">
                <a:solidFill>
                  <a:srgbClr val="FF0000"/>
                </a:solidFill>
                <a:latin typeface="HG丸ｺﾞｼｯｸM-PRO" panose="020F0600000000000000" pitchFamily="50" charset="-128"/>
                <a:ea typeface="HG丸ｺﾞｼｯｸM-PRO" panose="020F0600000000000000" pitchFamily="50" charset="-128"/>
              </a:rPr>
              <a:t>10</a:t>
            </a:r>
            <a:r>
              <a:rPr lang="ja-JP" altLang="en-US" sz="1463" b="1" dirty="0" smtClean="0">
                <a:solidFill>
                  <a:srgbClr val="FF0000"/>
                </a:solidFill>
                <a:latin typeface="HG丸ｺﾞｼｯｸM-PRO" panose="020F0600000000000000" pitchFamily="50" charset="-128"/>
                <a:ea typeface="HG丸ｺﾞｼｯｸM-PRO" panose="020F0600000000000000" pitchFamily="50" charset="-128"/>
              </a:rPr>
              <a:t>月から実施予定。</a:t>
            </a:r>
            <a:endParaRPr lang="en-US" altLang="ja-JP" sz="1463"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463" b="1" dirty="0" smtClean="0">
                <a:solidFill>
                  <a:schemeClr val="tx1"/>
                </a:solidFill>
                <a:latin typeface="HG丸ｺﾞｼｯｸM-PRO" panose="020F0600000000000000" pitchFamily="50" charset="-128"/>
                <a:ea typeface="HG丸ｺﾞｼｯｸM-PRO" panose="020F0600000000000000" pitchFamily="50" charset="-128"/>
              </a:rPr>
              <a:t>「ワンルームマンション　投資」、「ワンルームマンション　購入」などのキーワードで集客予定。</a:t>
            </a:r>
            <a:endParaRPr lang="en-US" altLang="ja-JP" sz="1463" b="1"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チャネルごとの</a:t>
            </a:r>
            <a:r>
              <a:rPr lang="ja-JP" altLang="en-US" sz="1463" dirty="0">
                <a:solidFill>
                  <a:schemeClr val="tx1"/>
                </a:solidFill>
                <a:latin typeface="HG丸ｺﾞｼｯｸM-PRO" panose="020F0600000000000000" pitchFamily="50" charset="-128"/>
                <a:ea typeface="HG丸ｺﾞｼｯｸM-PRO" panose="020F0600000000000000" pitchFamily="50" charset="-128"/>
              </a:rPr>
              <a:t>前月</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対比実績は後述。</a:t>
            </a:r>
            <a:endParaRPr lang="en-US" altLang="ja-JP" sz="1463"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a:stretch>
            <a:fillRect/>
          </a:stretch>
        </p:blipFill>
        <p:spPr>
          <a:xfrm>
            <a:off x="126864" y="1249714"/>
            <a:ext cx="9652271" cy="1871719"/>
          </a:xfrm>
          <a:prstGeom prst="rect">
            <a:avLst/>
          </a:prstGeom>
        </p:spPr>
      </p:pic>
    </p:spTree>
    <p:extLst>
      <p:ext uri="{BB962C8B-B14F-4D97-AF65-F5344CB8AC3E}">
        <p14:creationId xmlns:p14="http://schemas.microsoft.com/office/powerpoint/2010/main" val="359703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9">
            <a:extLst>
              <a:ext uri="{FF2B5EF4-FFF2-40B4-BE49-F238E27FC236}">
                <a16:creationId xmlns:a16="http://schemas.microsoft.com/office/drawing/2014/main" xmlns="" id="{114DFB69-7F19-4F9A-B7E4-F472C7800D27}"/>
              </a:ext>
            </a:extLst>
          </p:cNvPr>
          <p:cNvCxnSpPr>
            <a:cxnSpLocks noChangeShapeType="1"/>
          </p:cNvCxnSpPr>
          <p:nvPr/>
        </p:nvCxnSpPr>
        <p:spPr bwMode="auto">
          <a:xfrm rot="10800000" flipH="1">
            <a:off x="679451" y="3621088"/>
            <a:ext cx="879951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5" name="正方形/長方形 10">
            <a:extLst>
              <a:ext uri="{FF2B5EF4-FFF2-40B4-BE49-F238E27FC236}">
                <a16:creationId xmlns:a16="http://schemas.microsoft.com/office/drawing/2014/main" xmlns="" id="{AEE7B5F2-BB49-49EE-80EF-2D31474D914A}"/>
              </a:ext>
            </a:extLst>
          </p:cNvPr>
          <p:cNvSpPr>
            <a:spLocks noChangeArrowheads="1"/>
          </p:cNvSpPr>
          <p:nvPr/>
        </p:nvSpPr>
        <p:spPr bwMode="auto">
          <a:xfrm>
            <a:off x="2136776" y="3294063"/>
            <a:ext cx="752475" cy="715962"/>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lang="ja-JP" altLang="en-US" sz="1600"/>
          </a:p>
        </p:txBody>
      </p:sp>
      <p:sp>
        <p:nvSpPr>
          <p:cNvPr id="6" name="正方形/長方形 11">
            <a:extLst>
              <a:ext uri="{FF2B5EF4-FFF2-40B4-BE49-F238E27FC236}">
                <a16:creationId xmlns:a16="http://schemas.microsoft.com/office/drawing/2014/main" xmlns="" id="{BE351074-6D41-48F9-A66D-17161D150F34}"/>
              </a:ext>
            </a:extLst>
          </p:cNvPr>
          <p:cNvSpPr>
            <a:spLocks noChangeArrowheads="1"/>
          </p:cNvSpPr>
          <p:nvPr/>
        </p:nvSpPr>
        <p:spPr bwMode="auto">
          <a:xfrm>
            <a:off x="2000250" y="3709988"/>
            <a:ext cx="554038" cy="52705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lang="ja-JP" altLang="en-US" sz="1600"/>
          </a:p>
        </p:txBody>
      </p:sp>
      <p:sp>
        <p:nvSpPr>
          <p:cNvPr id="7" name="正方形/長方形 12">
            <a:extLst>
              <a:ext uri="{FF2B5EF4-FFF2-40B4-BE49-F238E27FC236}">
                <a16:creationId xmlns:a16="http://schemas.microsoft.com/office/drawing/2014/main" xmlns="" id="{335CCF97-0C95-4657-B2D6-CA99CD0C543B}"/>
              </a:ext>
            </a:extLst>
          </p:cNvPr>
          <p:cNvSpPr>
            <a:spLocks noChangeArrowheads="1"/>
          </p:cNvSpPr>
          <p:nvPr/>
        </p:nvSpPr>
        <p:spPr bwMode="auto">
          <a:xfrm>
            <a:off x="976313" y="3527426"/>
            <a:ext cx="309562" cy="295275"/>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lang="ja-JP" altLang="en-US" sz="1600"/>
          </a:p>
        </p:txBody>
      </p:sp>
      <p:sp>
        <p:nvSpPr>
          <p:cNvPr id="8" name="正方形/長方形 13">
            <a:extLst>
              <a:ext uri="{FF2B5EF4-FFF2-40B4-BE49-F238E27FC236}">
                <a16:creationId xmlns:a16="http://schemas.microsoft.com/office/drawing/2014/main" xmlns="" id="{ABD919D9-938E-43AC-9336-A8D5321FAB06}"/>
              </a:ext>
            </a:extLst>
          </p:cNvPr>
          <p:cNvSpPr>
            <a:spLocks noChangeArrowheads="1"/>
          </p:cNvSpPr>
          <p:nvPr/>
        </p:nvSpPr>
        <p:spPr bwMode="auto">
          <a:xfrm>
            <a:off x="1190626" y="3697288"/>
            <a:ext cx="233363" cy="22225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lang="ja-JP" altLang="en-US" sz="1600"/>
          </a:p>
        </p:txBody>
      </p:sp>
      <p:sp>
        <p:nvSpPr>
          <p:cNvPr id="9" name="正方形/長方形 14">
            <a:extLst>
              <a:ext uri="{FF2B5EF4-FFF2-40B4-BE49-F238E27FC236}">
                <a16:creationId xmlns:a16="http://schemas.microsoft.com/office/drawing/2014/main" xmlns="" id="{E3D55A8E-118C-4475-A827-943FC95459DE}"/>
              </a:ext>
            </a:extLst>
          </p:cNvPr>
          <p:cNvSpPr>
            <a:spLocks noChangeArrowheads="1"/>
          </p:cNvSpPr>
          <p:nvPr/>
        </p:nvSpPr>
        <p:spPr bwMode="auto">
          <a:xfrm>
            <a:off x="1506539" y="3052764"/>
            <a:ext cx="314325" cy="300037"/>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endParaRPr lang="ja-JP" altLang="en-US" sz="1600"/>
          </a:p>
        </p:txBody>
      </p:sp>
      <p:sp>
        <p:nvSpPr>
          <p:cNvPr id="10" name="テキスト ボックス 15">
            <a:extLst>
              <a:ext uri="{FF2B5EF4-FFF2-40B4-BE49-F238E27FC236}">
                <a16:creationId xmlns:a16="http://schemas.microsoft.com/office/drawing/2014/main" xmlns="" id="{E3A4DB66-010C-4D94-BE6B-2C58D263FFD2}"/>
              </a:ext>
            </a:extLst>
          </p:cNvPr>
          <p:cNvSpPr txBox="1">
            <a:spLocks noChangeArrowheads="1"/>
          </p:cNvSpPr>
          <p:nvPr/>
        </p:nvSpPr>
        <p:spPr bwMode="auto">
          <a:xfrm>
            <a:off x="2762251" y="2743260"/>
            <a:ext cx="671671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r"/>
            <a:r>
              <a:rPr kumimoji="1" lang="en-US" altLang="ja-JP" sz="2400" dirty="0" smtClean="0">
                <a:latin typeface="メイリオ" panose="020B0604030504040204" pitchFamily="50" charset="-128"/>
                <a:ea typeface="メイリオ" panose="020B0604030504040204" pitchFamily="50" charset="-128"/>
              </a:rPr>
              <a:t>2020</a:t>
            </a:r>
            <a:r>
              <a:rPr kumimoji="1" lang="ja-JP" altLang="en-US" sz="2400" dirty="0" smtClean="0">
                <a:latin typeface="メイリオ" panose="020B0604030504040204" pitchFamily="50" charset="-128"/>
                <a:ea typeface="メイリオ" panose="020B0604030504040204" pitchFamily="50" charset="-128"/>
              </a:rPr>
              <a:t>年</a:t>
            </a:r>
            <a:r>
              <a:rPr kumimoji="1" lang="en-US" altLang="ja-JP" sz="2400" dirty="0" smtClean="0">
                <a:latin typeface="メイリオ" panose="020B0604030504040204" pitchFamily="50" charset="-128"/>
                <a:ea typeface="メイリオ" panose="020B0604030504040204" pitchFamily="50" charset="-128"/>
              </a:rPr>
              <a:t>9</a:t>
            </a:r>
            <a:r>
              <a:rPr kumimoji="1" lang="ja-JP" altLang="en-US" sz="2400" dirty="0" smtClean="0">
                <a:latin typeface="メイリオ" panose="020B0604030504040204" pitchFamily="50" charset="-128"/>
                <a:ea typeface="メイリオ" panose="020B0604030504040204" pitchFamily="50" charset="-128"/>
              </a:rPr>
              <a:t>月分</a:t>
            </a:r>
            <a:endParaRPr kumimoji="1" lang="en-US" altLang="ja-JP" sz="2400" dirty="0">
              <a:latin typeface="メイリオ" panose="020B0604030504040204" pitchFamily="50" charset="-128"/>
              <a:ea typeface="メイリオ" panose="020B0604030504040204" pitchFamily="50" charset="-128"/>
            </a:endParaRPr>
          </a:p>
          <a:p>
            <a:pPr algn="r"/>
            <a:r>
              <a:rPr kumimoji="1" lang="ja-JP" altLang="en-US" sz="2400" dirty="0">
                <a:latin typeface="メイリオ" panose="020B0604030504040204" pitchFamily="50" charset="-128"/>
                <a:ea typeface="メイリオ" panose="020B0604030504040204" pitchFamily="50" charset="-128"/>
              </a:rPr>
              <a:t>　</a:t>
            </a:r>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リスティング運用</a:t>
            </a:r>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　</a:t>
            </a:r>
            <a:endParaRPr kumimoji="1" lang="en-US" altLang="ja-JP" sz="2400" b="0" dirty="0">
              <a:latin typeface="メイリオ" panose="020B0604030504040204" pitchFamily="50" charset="-128"/>
              <a:ea typeface="メイリオ" panose="020B0604030504040204" pitchFamily="50" charset="-128"/>
            </a:endParaRPr>
          </a:p>
        </p:txBody>
      </p:sp>
      <p:sp>
        <p:nvSpPr>
          <p:cNvPr id="11" name="テキスト ボックス 15">
            <a:extLst>
              <a:ext uri="{FF2B5EF4-FFF2-40B4-BE49-F238E27FC236}">
                <a16:creationId xmlns:a16="http://schemas.microsoft.com/office/drawing/2014/main" xmlns="" id="{51D0D1D0-C2B5-4DFB-8A2D-4D370A1627F4}"/>
              </a:ext>
            </a:extLst>
          </p:cNvPr>
          <p:cNvSpPr txBox="1">
            <a:spLocks noChangeArrowheads="1"/>
          </p:cNvSpPr>
          <p:nvPr/>
        </p:nvSpPr>
        <p:spPr bwMode="auto">
          <a:xfrm>
            <a:off x="2960689" y="3654426"/>
            <a:ext cx="65182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r"/>
            <a:r>
              <a:rPr kumimoji="1" lang="ja-JP" altLang="en-US" b="0" dirty="0" smtClean="0">
                <a:latin typeface="メイリオ" panose="020B0604030504040204" pitchFamily="50" charset="-128"/>
                <a:ea typeface="メイリオ" panose="020B0604030504040204" pitchFamily="50" charset="-128"/>
              </a:rPr>
              <a:t>賃管ラボ</a:t>
            </a:r>
            <a:endParaRPr kumimoji="1" lang="ja-JP" altLang="en-US" b="0" dirty="0">
              <a:latin typeface="メイリオ" panose="020B0604030504040204" pitchFamily="50" charset="-128"/>
              <a:ea typeface="メイリオ" panose="020B0604030504040204" pitchFamily="50" charset="-128"/>
            </a:endParaRPr>
          </a:p>
        </p:txBody>
      </p:sp>
      <p:pic>
        <p:nvPicPr>
          <p:cNvPr id="12" name="図 1">
            <a:extLst>
              <a:ext uri="{FF2B5EF4-FFF2-40B4-BE49-F238E27FC236}">
                <a16:creationId xmlns:a16="http://schemas.microsoft.com/office/drawing/2014/main" xmlns="" id="{BEF98258-278D-4257-93AA-20DE48F3DE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2435" y="6429376"/>
            <a:ext cx="15017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65532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
            <a:extLst>
              <a:ext uri="{FF2B5EF4-FFF2-40B4-BE49-F238E27FC236}">
                <a16:creationId xmlns:a16="http://schemas.microsoft.com/office/drawing/2014/main" xmlns="" id="{F351988A-E7B2-429C-815B-A1BEBCD4EC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a16="http://schemas.microsoft.com/office/drawing/2014/main" xmlns=""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4" name="角丸四角形 1">
            <a:extLst>
              <a:ext uri="{FF2B5EF4-FFF2-40B4-BE49-F238E27FC236}">
                <a16:creationId xmlns:a16="http://schemas.microsoft.com/office/drawing/2014/main" xmlns=""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a16="http://schemas.microsoft.com/office/drawing/2014/main" xmlns="" id="{CA504E7A-7902-49EF-9D44-F171817914F9}"/>
              </a:ext>
            </a:extLst>
          </p:cNvPr>
          <p:cNvSpPr txBox="1">
            <a:spLocks noChangeArrowheads="1"/>
          </p:cNvSpPr>
          <p:nvPr/>
        </p:nvSpPr>
        <p:spPr bwMode="auto">
          <a:xfrm>
            <a:off x="419577" y="188597"/>
            <a:ext cx="562609"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fld id="{B2B1B352-9FB2-437D-98BD-D010A8DE7785}" type="slidenum">
              <a:rPr lang="ja-JP" altLang="en-US" sz="2400" b="0">
                <a:solidFill>
                  <a:schemeClr val="bg1"/>
                </a:solidFill>
                <a:latin typeface="メイリオ" panose="020B0604030504040204" pitchFamily="50" charset="-128"/>
                <a:ea typeface="メイリオ" panose="020B0604030504040204" pitchFamily="50" charset="-128"/>
              </a:rPr>
              <a:pPr algn="ctr" eaLnBrk="1" hangingPunct="1"/>
              <a:t>31</a:t>
            </a:fld>
            <a:endParaRPr lang="ja-JP" altLang="en-US" sz="2400" b="0">
              <a:solidFill>
                <a:schemeClr val="bg1"/>
              </a:solidFill>
              <a:latin typeface="メイリオ" panose="020B0604030504040204" pitchFamily="50" charset="-128"/>
              <a:ea typeface="メイリオ" panose="020B0604030504040204" pitchFamily="50" charset="-128"/>
            </a:endParaRPr>
          </a:p>
        </p:txBody>
      </p:sp>
      <p:sp>
        <p:nvSpPr>
          <p:cNvPr id="14" name="テキスト ボックス 5">
            <a:extLst>
              <a:ext uri="{FF2B5EF4-FFF2-40B4-BE49-F238E27FC236}">
                <a16:creationId xmlns:a16="http://schemas.microsoft.com/office/drawing/2014/main" xmlns="" id="{2C675358-1B1F-4C71-A3C6-036FB5A58D24}"/>
              </a:ext>
            </a:extLst>
          </p:cNvPr>
          <p:cNvSpPr txBox="1">
            <a:spLocks noChangeArrowheads="1"/>
          </p:cNvSpPr>
          <p:nvPr/>
        </p:nvSpPr>
        <p:spPr bwMode="auto">
          <a:xfrm>
            <a:off x="1015048" y="188596"/>
            <a:ext cx="831564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ja-JP" altLang="en-US" sz="2400" b="0" dirty="0">
                <a:latin typeface="メイリオ" panose="020B0604030504040204" pitchFamily="50" charset="-128"/>
                <a:ea typeface="メイリオ" panose="020B0604030504040204" pitchFamily="50" charset="-128"/>
              </a:rPr>
              <a:t>リスティングの運用</a:t>
            </a:r>
            <a:r>
              <a:rPr lang="ja-JP" altLang="en-US" sz="2400" b="0" dirty="0" smtClean="0">
                <a:latin typeface="メイリオ" panose="020B0604030504040204" pitchFamily="50" charset="-128"/>
                <a:ea typeface="メイリオ" panose="020B0604030504040204" pitchFamily="50" charset="-128"/>
              </a:rPr>
              <a:t>状況（賃管ラボ）</a:t>
            </a:r>
            <a:endParaRPr lang="en-US" altLang="ja-JP" sz="2400" b="0" dirty="0">
              <a:latin typeface="メイリオ" panose="020B0604030504040204" pitchFamily="50" charset="-128"/>
              <a:ea typeface="メイリオ" panose="020B0604030504040204" pitchFamily="50" charset="-128"/>
            </a:endParaRPr>
          </a:p>
        </p:txBody>
      </p:sp>
      <p:sp>
        <p:nvSpPr>
          <p:cNvPr id="16" name="テキスト ボックス 5">
            <a:extLst>
              <a:ext uri="{FF2B5EF4-FFF2-40B4-BE49-F238E27FC236}">
                <a16:creationId xmlns:a16="http://schemas.microsoft.com/office/drawing/2014/main" xmlns="" id="{86ACD5B4-CE8F-47FA-BB93-DCDFEE5CA2DD}"/>
              </a:ext>
            </a:extLst>
          </p:cNvPr>
          <p:cNvSpPr txBox="1">
            <a:spLocks noChangeArrowheads="1"/>
          </p:cNvSpPr>
          <p:nvPr/>
        </p:nvSpPr>
        <p:spPr bwMode="auto">
          <a:xfrm>
            <a:off x="419576" y="6030508"/>
            <a:ext cx="9105424" cy="46166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kumimoji="1" lang="ja-JP" altLang="en-US" sz="1200" b="0" dirty="0" smtClean="0">
                <a:latin typeface="メイリオ" panose="020B0604030504040204" pitchFamily="50" charset="-128"/>
                <a:ea typeface="メイリオ" panose="020B0604030504040204" pitchFamily="50" charset="-128"/>
              </a:rPr>
              <a:t>キーワードは「</a:t>
            </a:r>
            <a:r>
              <a:rPr kumimoji="1" lang="en-US" altLang="ja-JP" sz="1200" b="0" dirty="0" smtClean="0">
                <a:latin typeface="メイリオ" panose="020B0604030504040204" pitchFamily="50" charset="-128"/>
                <a:ea typeface="メイリオ" panose="020B0604030504040204" pitchFamily="50" charset="-128"/>
              </a:rPr>
              <a:t>+</a:t>
            </a:r>
            <a:r>
              <a:rPr kumimoji="1" lang="ja-JP" altLang="en-US" sz="1200" b="0" dirty="0" smtClean="0">
                <a:latin typeface="メイリオ" panose="020B0604030504040204" pitchFamily="50" charset="-128"/>
                <a:ea typeface="メイリオ" panose="020B0604030504040204" pitchFamily="50" charset="-128"/>
              </a:rPr>
              <a:t>不動産　</a:t>
            </a:r>
            <a:r>
              <a:rPr kumimoji="1" lang="en-US" altLang="ja-JP" sz="1200" b="0" dirty="0" smtClean="0">
                <a:latin typeface="メイリオ" panose="020B0604030504040204" pitchFamily="50" charset="-128"/>
                <a:ea typeface="メイリオ" panose="020B0604030504040204" pitchFamily="50" charset="-128"/>
              </a:rPr>
              <a:t>+</a:t>
            </a:r>
            <a:r>
              <a:rPr kumimoji="1" lang="ja-JP" altLang="en-US" sz="1200" b="0" dirty="0" smtClean="0">
                <a:latin typeface="メイリオ" panose="020B0604030504040204" pitchFamily="50" charset="-128"/>
                <a:ea typeface="メイリオ" panose="020B0604030504040204" pitchFamily="50" charset="-128"/>
              </a:rPr>
              <a:t>査定」が</a:t>
            </a:r>
            <a:r>
              <a:rPr kumimoji="1" lang="en-US" altLang="ja-JP" sz="1200" b="0" dirty="0" smtClean="0">
                <a:latin typeface="メイリオ" panose="020B0604030504040204" pitchFamily="50" charset="-128"/>
                <a:ea typeface="メイリオ" panose="020B0604030504040204" pitchFamily="50" charset="-128"/>
              </a:rPr>
              <a:t>30CT</a:t>
            </a:r>
            <a:r>
              <a:rPr kumimoji="1" lang="ja-JP" altLang="en-US" sz="1200" b="0" dirty="0" err="1">
                <a:latin typeface="メイリオ" panose="020B0604030504040204" pitchFamily="50" charset="-128"/>
                <a:ea typeface="メイリオ" panose="020B0604030504040204" pitchFamily="50" charset="-128"/>
              </a:rPr>
              <a:t>、</a:t>
            </a:r>
            <a:r>
              <a:rPr kumimoji="1" lang="ja-JP" altLang="en-US" sz="1200" b="0" dirty="0">
                <a:latin typeface="メイリオ" panose="020B0604030504040204" pitchFamily="50" charset="-128"/>
                <a:ea typeface="メイリオ" panose="020B0604030504040204" pitchFamily="50" charset="-128"/>
              </a:rPr>
              <a:t> 「</a:t>
            </a:r>
            <a:r>
              <a:rPr kumimoji="1" lang="en-US" altLang="ja-JP" sz="1200" b="0" dirty="0">
                <a:latin typeface="メイリオ" panose="020B0604030504040204" pitchFamily="50" charset="-128"/>
                <a:ea typeface="メイリオ" panose="020B0604030504040204" pitchFamily="50" charset="-128"/>
              </a:rPr>
              <a:t>+</a:t>
            </a:r>
            <a:r>
              <a:rPr kumimoji="1" lang="ja-JP" altLang="en-US" sz="1200" b="0" dirty="0">
                <a:latin typeface="メイリオ" panose="020B0604030504040204" pitchFamily="50" charset="-128"/>
                <a:ea typeface="メイリオ" panose="020B0604030504040204" pitchFamily="50" charset="-128"/>
              </a:rPr>
              <a:t>マンション　</a:t>
            </a:r>
            <a:r>
              <a:rPr kumimoji="1" lang="en-US" altLang="ja-JP" sz="1200" b="0" dirty="0">
                <a:latin typeface="メイリオ" panose="020B0604030504040204" pitchFamily="50" charset="-128"/>
                <a:ea typeface="メイリオ" panose="020B0604030504040204" pitchFamily="50" charset="-128"/>
              </a:rPr>
              <a:t>+</a:t>
            </a:r>
            <a:r>
              <a:rPr kumimoji="1" lang="ja-JP" altLang="en-US" sz="1200" b="0" dirty="0">
                <a:latin typeface="メイリオ" panose="020B0604030504040204" pitchFamily="50" charset="-128"/>
                <a:ea typeface="メイリオ" panose="020B0604030504040204" pitchFamily="50" charset="-128"/>
              </a:rPr>
              <a:t>シミュレーション」</a:t>
            </a:r>
            <a:r>
              <a:rPr kumimoji="1" lang="ja-JP" altLang="en-US" sz="1200" b="0" dirty="0" smtClean="0">
                <a:latin typeface="メイリオ" panose="020B0604030504040204" pitchFamily="50" charset="-128"/>
                <a:ea typeface="メイリオ" panose="020B0604030504040204" pitchFamily="50" charset="-128"/>
              </a:rPr>
              <a:t>が</a:t>
            </a:r>
            <a:r>
              <a:rPr kumimoji="1" lang="en-US" altLang="ja-JP" sz="1200" b="0" dirty="0" smtClean="0">
                <a:latin typeface="メイリオ" panose="020B0604030504040204" pitchFamily="50" charset="-128"/>
                <a:ea typeface="メイリオ" panose="020B0604030504040204" pitchFamily="50" charset="-128"/>
              </a:rPr>
              <a:t>18CT</a:t>
            </a:r>
            <a:r>
              <a:rPr kumimoji="1" lang="ja-JP" altLang="en-US" sz="1200" b="0" dirty="0" smtClean="0">
                <a:latin typeface="メイリオ" panose="020B0604030504040204" pitchFamily="50" charset="-128"/>
                <a:ea typeface="メイリオ" panose="020B0604030504040204" pitchFamily="50" charset="-128"/>
              </a:rPr>
              <a:t>となっていて、ページ最上部のインプレッションは前月対比で低下はしたが、</a:t>
            </a:r>
            <a:r>
              <a:rPr kumimoji="1" lang="en-US" altLang="ja-JP" sz="1200" b="0" dirty="0" smtClean="0">
                <a:latin typeface="メイリオ" panose="020B0604030504040204" pitchFamily="50" charset="-128"/>
                <a:ea typeface="メイリオ" panose="020B0604030504040204" pitchFamily="50" charset="-128"/>
              </a:rPr>
              <a:t>39.3</a:t>
            </a:r>
            <a:r>
              <a:rPr kumimoji="1" lang="ja-JP" altLang="en-US" sz="1200" b="0" dirty="0" smtClean="0">
                <a:latin typeface="メイリオ" panose="020B0604030504040204" pitchFamily="50" charset="-128"/>
                <a:ea typeface="メイリオ" panose="020B0604030504040204" pitchFamily="50" charset="-128"/>
              </a:rPr>
              <a:t>％となっている。次いで「</a:t>
            </a:r>
            <a:r>
              <a:rPr kumimoji="1" lang="en-US" altLang="ja-JP" sz="1200" b="0" dirty="0" smtClean="0">
                <a:latin typeface="メイリオ" panose="020B0604030504040204" pitchFamily="50" charset="-128"/>
                <a:ea typeface="メイリオ" panose="020B0604030504040204" pitchFamily="50" charset="-128"/>
              </a:rPr>
              <a:t>+</a:t>
            </a:r>
            <a:r>
              <a:rPr kumimoji="1" lang="ja-JP" altLang="en-US" sz="1200" b="0" dirty="0" smtClean="0">
                <a:latin typeface="メイリオ" panose="020B0604030504040204" pitchFamily="50" charset="-128"/>
                <a:ea typeface="メイリオ" panose="020B0604030504040204" pitchFamily="50" charset="-128"/>
              </a:rPr>
              <a:t>賃料　</a:t>
            </a:r>
            <a:r>
              <a:rPr kumimoji="1" lang="en-US" altLang="ja-JP" sz="1200" b="0" dirty="0" smtClean="0">
                <a:latin typeface="メイリオ" panose="020B0604030504040204" pitchFamily="50" charset="-128"/>
                <a:ea typeface="メイリオ" panose="020B0604030504040204" pitchFamily="50" charset="-128"/>
              </a:rPr>
              <a:t>+</a:t>
            </a:r>
            <a:r>
              <a:rPr kumimoji="1" lang="ja-JP" altLang="en-US" sz="1200" b="0" dirty="0" smtClean="0">
                <a:latin typeface="メイリオ" panose="020B0604030504040204" pitchFamily="50" charset="-128"/>
                <a:ea typeface="メイリオ" panose="020B0604030504040204" pitchFamily="50" charset="-128"/>
              </a:rPr>
              <a:t>査定」が</a:t>
            </a:r>
            <a:r>
              <a:rPr kumimoji="1" lang="en-US" altLang="ja-JP" sz="1200" b="0" dirty="0" smtClean="0">
                <a:latin typeface="メイリオ" panose="020B0604030504040204" pitchFamily="50" charset="-128"/>
                <a:ea typeface="メイリオ" panose="020B0604030504040204" pitchFamily="50" charset="-128"/>
              </a:rPr>
              <a:t>10CT</a:t>
            </a:r>
            <a:r>
              <a:rPr kumimoji="1" lang="ja-JP" altLang="en-US" sz="1200" b="0" dirty="0" err="1" smtClean="0">
                <a:latin typeface="メイリオ" panose="020B0604030504040204" pitchFamily="50" charset="-128"/>
                <a:ea typeface="メイリオ" panose="020B0604030504040204" pitchFamily="50" charset="-128"/>
              </a:rPr>
              <a:t>。</a:t>
            </a:r>
            <a:endParaRPr kumimoji="1" lang="en-US" altLang="ja-JP" sz="1200" b="0" dirty="0" smtClean="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862862" y="757528"/>
            <a:ext cx="8181863" cy="5253315"/>
          </a:xfrm>
          <a:prstGeom prst="rect">
            <a:avLst/>
          </a:prstGeom>
        </p:spPr>
      </p:pic>
    </p:spTree>
    <p:extLst>
      <p:ext uri="{BB962C8B-B14F-4D97-AF65-F5344CB8AC3E}">
        <p14:creationId xmlns:p14="http://schemas.microsoft.com/office/powerpoint/2010/main" val="1941488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
            <a:extLst>
              <a:ext uri="{FF2B5EF4-FFF2-40B4-BE49-F238E27FC236}">
                <a16:creationId xmlns:a16="http://schemas.microsoft.com/office/drawing/2014/main" xmlns="" id="{F351988A-E7B2-429C-815B-A1BEBCD4EC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a16="http://schemas.microsoft.com/office/drawing/2014/main" xmlns=""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4" name="角丸四角形 1">
            <a:extLst>
              <a:ext uri="{FF2B5EF4-FFF2-40B4-BE49-F238E27FC236}">
                <a16:creationId xmlns:a16="http://schemas.microsoft.com/office/drawing/2014/main" xmlns=""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a16="http://schemas.microsoft.com/office/drawing/2014/main" xmlns="" id="{CA504E7A-7902-49EF-9D44-F171817914F9}"/>
              </a:ext>
            </a:extLst>
          </p:cNvPr>
          <p:cNvSpPr txBox="1">
            <a:spLocks noChangeArrowheads="1"/>
          </p:cNvSpPr>
          <p:nvPr/>
        </p:nvSpPr>
        <p:spPr bwMode="auto">
          <a:xfrm>
            <a:off x="419577" y="188597"/>
            <a:ext cx="562609"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fld id="{B2B1B352-9FB2-437D-98BD-D010A8DE7785}" type="slidenum">
              <a:rPr lang="ja-JP" altLang="en-US" sz="2400" b="0">
                <a:solidFill>
                  <a:schemeClr val="bg1"/>
                </a:solidFill>
                <a:latin typeface="メイリオ" panose="020B0604030504040204" pitchFamily="50" charset="-128"/>
                <a:ea typeface="メイリオ" panose="020B0604030504040204" pitchFamily="50" charset="-128"/>
              </a:rPr>
              <a:pPr algn="ctr" eaLnBrk="1" hangingPunct="1"/>
              <a:t>32</a:t>
            </a:fld>
            <a:endParaRPr lang="ja-JP" altLang="en-US" sz="2400" b="0">
              <a:solidFill>
                <a:schemeClr val="bg1"/>
              </a:solidFill>
              <a:latin typeface="メイリオ" panose="020B0604030504040204" pitchFamily="50" charset="-128"/>
              <a:ea typeface="メイリオ" panose="020B0604030504040204" pitchFamily="50" charset="-128"/>
            </a:endParaRPr>
          </a:p>
        </p:txBody>
      </p:sp>
      <p:sp>
        <p:nvSpPr>
          <p:cNvPr id="14" name="テキスト ボックス 5">
            <a:extLst>
              <a:ext uri="{FF2B5EF4-FFF2-40B4-BE49-F238E27FC236}">
                <a16:creationId xmlns:a16="http://schemas.microsoft.com/office/drawing/2014/main" xmlns="" id="{2C675358-1B1F-4C71-A3C6-036FB5A58D24}"/>
              </a:ext>
            </a:extLst>
          </p:cNvPr>
          <p:cNvSpPr txBox="1">
            <a:spLocks noChangeArrowheads="1"/>
          </p:cNvSpPr>
          <p:nvPr/>
        </p:nvSpPr>
        <p:spPr bwMode="auto">
          <a:xfrm>
            <a:off x="1015048" y="188596"/>
            <a:ext cx="831564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ja-JP" altLang="en-US" sz="2400" b="0" dirty="0">
                <a:latin typeface="メイリオ" panose="020B0604030504040204" pitchFamily="50" charset="-128"/>
                <a:ea typeface="メイリオ" panose="020B0604030504040204" pitchFamily="50" charset="-128"/>
              </a:rPr>
              <a:t>実際にクリックされている</a:t>
            </a:r>
            <a:r>
              <a:rPr lang="ja-JP" altLang="en-US" sz="2400" b="0" dirty="0" smtClean="0">
                <a:latin typeface="メイリオ" panose="020B0604030504040204" pitchFamily="50" charset="-128"/>
                <a:ea typeface="メイリオ" panose="020B0604030504040204" pitchFamily="50" charset="-128"/>
              </a:rPr>
              <a:t>キーワード（賃管ラボ）</a:t>
            </a:r>
            <a:endParaRPr lang="en-US" altLang="ja-JP" sz="2400" b="0" dirty="0">
              <a:latin typeface="メイリオ" panose="020B0604030504040204" pitchFamily="50" charset="-128"/>
              <a:ea typeface="メイリオ" panose="020B0604030504040204" pitchFamily="50" charset="-128"/>
            </a:endParaRPr>
          </a:p>
        </p:txBody>
      </p:sp>
      <p:sp>
        <p:nvSpPr>
          <p:cNvPr id="16" name="テキスト ボックス 5">
            <a:extLst>
              <a:ext uri="{FF2B5EF4-FFF2-40B4-BE49-F238E27FC236}">
                <a16:creationId xmlns:a16="http://schemas.microsoft.com/office/drawing/2014/main" xmlns="" id="{86ACD5B4-CE8F-47FA-BB93-DCDFEE5CA2DD}"/>
              </a:ext>
            </a:extLst>
          </p:cNvPr>
          <p:cNvSpPr txBox="1">
            <a:spLocks noChangeArrowheads="1"/>
          </p:cNvSpPr>
          <p:nvPr/>
        </p:nvSpPr>
        <p:spPr bwMode="auto">
          <a:xfrm>
            <a:off x="419576" y="5895392"/>
            <a:ext cx="9289907" cy="46166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kumimoji="1" lang="ja-JP" altLang="en-US" sz="1200" b="0" dirty="0">
                <a:latin typeface="メイリオ" panose="020B0604030504040204" pitchFamily="50" charset="-128"/>
                <a:ea typeface="メイリオ" panose="020B0604030504040204" pitchFamily="50" charset="-128"/>
              </a:rPr>
              <a:t>「不動産 売却 手数料 相場」、「不動産 査定」、「マンション シュミレーション」</a:t>
            </a:r>
            <a:r>
              <a:rPr kumimoji="1" lang="ja-JP" altLang="en-US" sz="1200" b="0" dirty="0" smtClean="0">
                <a:latin typeface="メイリオ" panose="020B0604030504040204" pitchFamily="50" charset="-128"/>
                <a:ea typeface="メイリオ" panose="020B0604030504040204" pitchFamily="50" charset="-128"/>
              </a:rPr>
              <a:t>という検索クエリがクリック上位にきている。</a:t>
            </a:r>
            <a:endParaRPr kumimoji="1" lang="en-US" altLang="ja-JP" sz="1200" b="0" dirty="0" smtClean="0">
              <a:latin typeface="メイリオ" panose="020B0604030504040204" pitchFamily="50" charset="-128"/>
              <a:ea typeface="メイリオ" panose="020B0604030504040204" pitchFamily="50" charset="-128"/>
            </a:endParaRPr>
          </a:p>
          <a:p>
            <a:r>
              <a:rPr kumimoji="1" lang="ja-JP" altLang="en-US" sz="1200" b="0" dirty="0" smtClean="0">
                <a:latin typeface="メイリオ" panose="020B0604030504040204" pitchFamily="50" charset="-128"/>
                <a:ea typeface="メイリオ" panose="020B0604030504040204" pitchFamily="50" charset="-128"/>
              </a:rPr>
              <a:t>査定関連のキーワードで主に集客ができている。リスティング広告においては予算増加も検討すべき。</a:t>
            </a:r>
            <a:endParaRPr kumimoji="1" lang="en-US" altLang="ja-JP" sz="1200" b="0" dirty="0" smtClean="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982186" y="757766"/>
            <a:ext cx="8084780" cy="5049785"/>
          </a:xfrm>
          <a:prstGeom prst="rect">
            <a:avLst/>
          </a:prstGeom>
        </p:spPr>
      </p:pic>
    </p:spTree>
    <p:extLst>
      <p:ext uri="{BB962C8B-B14F-4D97-AF65-F5344CB8AC3E}">
        <p14:creationId xmlns:p14="http://schemas.microsoft.com/office/powerpoint/2010/main" val="2484293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5298658" y="1808171"/>
            <a:ext cx="4453909" cy="1995953"/>
          </a:xfrm>
          <a:prstGeom prst="rect">
            <a:avLst/>
          </a:prstGeom>
        </p:spPr>
      </p:pic>
      <p:pic>
        <p:nvPicPr>
          <p:cNvPr id="3" name="図 2"/>
          <p:cNvPicPr>
            <a:picLocks noChangeAspect="1"/>
          </p:cNvPicPr>
          <p:nvPr/>
        </p:nvPicPr>
        <p:blipFill>
          <a:blip r:embed="rId3"/>
          <a:stretch>
            <a:fillRect/>
          </a:stretch>
        </p:blipFill>
        <p:spPr>
          <a:xfrm>
            <a:off x="133951" y="1808171"/>
            <a:ext cx="4487235" cy="2004946"/>
          </a:xfrm>
          <a:prstGeom prst="rect">
            <a:avLst/>
          </a:prstGeom>
        </p:spPr>
      </p:pic>
      <p:pic>
        <p:nvPicPr>
          <p:cNvPr id="15" name="図 1">
            <a:extLst>
              <a:ext uri="{FF2B5EF4-FFF2-40B4-BE49-F238E27FC236}">
                <a16:creationId xmlns="" xmlns:a16="http://schemas.microsoft.com/office/drawing/2014/main" id="{F351988A-E7B2-429C-815B-A1BEBCD4EC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 xmlns:a16="http://schemas.microsoft.com/office/drawing/2014/main"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2" name="テキスト ボックス 5">
            <a:extLst>
              <a:ext uri="{FF2B5EF4-FFF2-40B4-BE49-F238E27FC236}">
                <a16:creationId xmlns="" xmlns:a16="http://schemas.microsoft.com/office/drawing/2014/main" id="{510F3818-2FBD-4748-AE4D-F2EBFA135C59}"/>
              </a:ext>
            </a:extLst>
          </p:cNvPr>
          <p:cNvSpPr txBox="1">
            <a:spLocks noChangeArrowheads="1"/>
          </p:cNvSpPr>
          <p:nvPr/>
        </p:nvSpPr>
        <p:spPr bwMode="auto">
          <a:xfrm>
            <a:off x="352108" y="775170"/>
            <a:ext cx="460089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en-US" altLang="ja-JP" sz="2400" u="sng" dirty="0" smtClean="0">
                <a:latin typeface="メイリオ" panose="020B0604030504040204" pitchFamily="50" charset="-128"/>
                <a:ea typeface="メイリオ" panose="020B0604030504040204" pitchFamily="50" charset="-128"/>
              </a:rPr>
              <a:t>【</a:t>
            </a:r>
            <a:r>
              <a:rPr lang="ja-JP" altLang="en-US" sz="2400" u="sng" dirty="0" smtClean="0">
                <a:latin typeface="メイリオ" panose="020B0604030504040204" pitchFamily="50" charset="-128"/>
                <a:ea typeface="メイリオ" panose="020B0604030504040204" pitchFamily="50" charset="-128"/>
              </a:rPr>
              <a:t>ページ</a:t>
            </a:r>
            <a:r>
              <a:rPr lang="en-US" altLang="ja-JP" sz="2400" u="sng" dirty="0" smtClean="0">
                <a:latin typeface="メイリオ" panose="020B0604030504040204" pitchFamily="50" charset="-128"/>
                <a:ea typeface="メイリオ" panose="020B0604030504040204" pitchFamily="50" charset="-128"/>
              </a:rPr>
              <a:t>】</a:t>
            </a:r>
            <a:endParaRPr lang="ja-JP" altLang="en-US" sz="2400" u="sng" dirty="0">
              <a:latin typeface="メイリオ" panose="020B0604030504040204" pitchFamily="50" charset="-128"/>
              <a:ea typeface="メイリオ" panose="020B0604030504040204" pitchFamily="50" charset="-128"/>
            </a:endParaRPr>
          </a:p>
        </p:txBody>
      </p:sp>
      <p:sp>
        <p:nvSpPr>
          <p:cNvPr id="24" name="角丸四角形 1">
            <a:extLst>
              <a:ext uri="{FF2B5EF4-FFF2-40B4-BE49-F238E27FC236}">
                <a16:creationId xmlns="" xmlns:a16="http://schemas.microsoft.com/office/drawing/2014/main"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 xmlns:a16="http://schemas.microsoft.com/office/drawing/2014/main" id="{CA504E7A-7902-49EF-9D44-F171817914F9}"/>
              </a:ext>
            </a:extLst>
          </p:cNvPr>
          <p:cNvSpPr txBox="1">
            <a:spLocks noChangeArrowheads="1"/>
          </p:cNvSpPr>
          <p:nvPr/>
        </p:nvSpPr>
        <p:spPr bwMode="auto">
          <a:xfrm>
            <a:off x="452439" y="195263"/>
            <a:ext cx="49688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r>
              <a:rPr lang="en-US" altLang="ja-JP" sz="2400" b="0" dirty="0" smtClean="0">
                <a:solidFill>
                  <a:schemeClr val="bg1"/>
                </a:solidFill>
                <a:latin typeface="メイリオ" panose="020B0604030504040204" pitchFamily="50" charset="-128"/>
                <a:ea typeface="メイリオ" panose="020B0604030504040204" pitchFamily="50" charset="-128"/>
              </a:rPr>
              <a:t>4</a:t>
            </a:r>
            <a:endParaRPr lang="ja-JP" altLang="en-US" sz="2400" b="0"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5">
            <a:extLst>
              <a:ext uri="{FF2B5EF4-FFF2-40B4-BE49-F238E27FC236}">
                <a16:creationId xmlns="" xmlns:a16="http://schemas.microsoft.com/office/drawing/2014/main" id="{A49601B5-A8F9-4729-B475-57F779B04741}"/>
              </a:ext>
            </a:extLst>
          </p:cNvPr>
          <p:cNvSpPr txBox="1">
            <a:spLocks noChangeArrowheads="1"/>
          </p:cNvSpPr>
          <p:nvPr/>
        </p:nvSpPr>
        <p:spPr bwMode="auto">
          <a:xfrm>
            <a:off x="1015048" y="188596"/>
            <a:ext cx="831564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r>
              <a:rPr lang="ja-JP" altLang="en-US" sz="2400" b="0" dirty="0">
                <a:latin typeface="メイリオ" panose="020B0604030504040204" pitchFamily="50" charset="-128"/>
                <a:ea typeface="メイリオ" panose="020B0604030504040204" pitchFamily="50" charset="-128"/>
              </a:rPr>
              <a:t>パフォーマンスレポート</a:t>
            </a:r>
          </a:p>
        </p:txBody>
      </p:sp>
      <p:sp>
        <p:nvSpPr>
          <p:cNvPr id="16" name="正方形/長方形 15">
            <a:extLst>
              <a:ext uri="{FF2B5EF4-FFF2-40B4-BE49-F238E27FC236}">
                <a16:creationId xmlns="" xmlns:a16="http://schemas.microsoft.com/office/drawing/2014/main" id="{75C44A93-B734-43C1-8AFF-51B606D7284D}"/>
              </a:ext>
            </a:extLst>
          </p:cNvPr>
          <p:cNvSpPr/>
          <p:nvPr/>
        </p:nvSpPr>
        <p:spPr>
          <a:xfrm>
            <a:off x="133952" y="3955293"/>
            <a:ext cx="4487234" cy="2368233"/>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入口ページは引き続きトップページが最も多い。</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直帰率は</a:t>
            </a:r>
            <a:r>
              <a:rPr lang="en-US" altLang="ja-JP" sz="1300" dirty="0">
                <a:solidFill>
                  <a:schemeClr val="tx1"/>
                </a:solidFill>
                <a:latin typeface="HG丸ｺﾞｼｯｸM-PRO" panose="020F0600000000000000" pitchFamily="50" charset="-128"/>
                <a:ea typeface="HG丸ｺﾞｼｯｸM-PRO" panose="020F0600000000000000" pitchFamily="50" charset="-128"/>
              </a:rPr>
              <a:t>8</a:t>
            </a:r>
            <a:r>
              <a:rPr lang="ja-JP" altLang="en-US" sz="1300" dirty="0">
                <a:solidFill>
                  <a:schemeClr val="tx1"/>
                </a:solidFill>
                <a:latin typeface="HG丸ｺﾞｼｯｸM-PRO" panose="020F0600000000000000" pitchFamily="50" charset="-128"/>
                <a:ea typeface="HG丸ｺﾞｼｯｸM-PRO" panose="020F0600000000000000" pitchFamily="50" charset="-128"/>
              </a:rPr>
              <a:t>月</a:t>
            </a:r>
            <a:r>
              <a:rPr lang="en-US" altLang="ja-JP" sz="1300" dirty="0">
                <a:solidFill>
                  <a:schemeClr val="tx1"/>
                </a:solidFill>
                <a:latin typeface="HG丸ｺﾞｼｯｸM-PRO" panose="020F0600000000000000" pitchFamily="50" charset="-128"/>
                <a:ea typeface="HG丸ｺﾞｼｯｸM-PRO" panose="020F0600000000000000" pitchFamily="50" charset="-128"/>
              </a:rPr>
              <a:t>7.90</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9</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5.75</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％と改善。</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平均</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PV</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300" dirty="0">
                <a:solidFill>
                  <a:schemeClr val="tx1"/>
                </a:solidFill>
                <a:latin typeface="HG丸ｺﾞｼｯｸM-PRO" panose="020F0600000000000000" pitchFamily="50" charset="-128"/>
                <a:ea typeface="HG丸ｺﾞｼｯｸM-PRO" panose="020F0600000000000000" pitchFamily="50" charset="-128"/>
              </a:rPr>
              <a:t>8</a:t>
            </a:r>
            <a:r>
              <a:rPr lang="ja-JP" altLang="en-US" sz="1300" dirty="0">
                <a:solidFill>
                  <a:schemeClr val="tx1"/>
                </a:solidFill>
                <a:latin typeface="HG丸ｺﾞｼｯｸM-PRO" panose="020F0600000000000000" pitchFamily="50" charset="-128"/>
                <a:ea typeface="HG丸ｺﾞｼｯｸM-PRO" panose="020F0600000000000000" pitchFamily="50" charset="-128"/>
              </a:rPr>
              <a:t>月</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1.32</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9</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1.29</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と横ばい。</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300" b="1" dirty="0">
                <a:solidFill>
                  <a:schemeClr val="tx1"/>
                </a:solidFill>
                <a:latin typeface="HG丸ｺﾞｼｯｸM-PRO" panose="020F0600000000000000" pitchFamily="50" charset="-128"/>
                <a:ea typeface="HG丸ｺﾞｼｯｸM-PRO" panose="020F0600000000000000" pitchFamily="50" charset="-128"/>
              </a:rPr>
              <a:t> </a:t>
            </a:r>
            <a:r>
              <a:rPr lang="en-US" altLang="ja-JP" sz="1300" b="1" dirty="0" smtClean="0">
                <a:solidFill>
                  <a:schemeClr val="tx1"/>
                </a:solidFill>
                <a:latin typeface="HG丸ｺﾞｼｯｸM-PRO" panose="020F0600000000000000" pitchFamily="50" charset="-128"/>
                <a:ea typeface="HG丸ｺﾞｼｯｸM-PRO" panose="020F0600000000000000" pitchFamily="50" charset="-128"/>
              </a:rPr>
              <a:t>column</a:t>
            </a:r>
            <a:r>
              <a:rPr lang="ja-JP" altLang="en-US" sz="1300" b="1" dirty="0" smtClean="0">
                <a:solidFill>
                  <a:schemeClr val="tx1"/>
                </a:solidFill>
                <a:latin typeface="HG丸ｺﾞｼｯｸM-PRO" panose="020F0600000000000000" pitchFamily="50" charset="-128"/>
                <a:ea typeface="HG丸ｺﾞｼｯｸM-PRO" panose="020F0600000000000000" pitchFamily="50" charset="-128"/>
              </a:rPr>
              <a:t>」ページの閲覧開始数が上位にきている。</a:t>
            </a: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経路としては「</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 Organic Search </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」経由が多く、</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「団信 特約 つける つけない」、「サブリース 解約」</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などのキーワードでの流入が多い。</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 xmlns:a16="http://schemas.microsoft.com/office/drawing/2014/main" id="{0106F3E5-8B23-4BE9-AA09-A47E83BDEC45}"/>
              </a:ext>
            </a:extLst>
          </p:cNvPr>
          <p:cNvSpPr txBox="1"/>
          <p:nvPr/>
        </p:nvSpPr>
        <p:spPr>
          <a:xfrm>
            <a:off x="40658" y="1391582"/>
            <a:ext cx="5270880" cy="392415"/>
          </a:xfrm>
          <a:prstGeom prst="rect">
            <a:avLst/>
          </a:prstGeom>
          <a:noFill/>
        </p:spPr>
        <p:txBody>
          <a:bodyPr wrap="square" rtlCol="0">
            <a:spAutoFit/>
          </a:bodyPr>
          <a:lstStyle/>
          <a:p>
            <a:r>
              <a:rPr lang="en-US" altLang="ja-JP" sz="1950" dirty="0" smtClean="0">
                <a:latin typeface="HG丸ｺﾞｼｯｸM-PRO" panose="020F0600000000000000" pitchFamily="50" charset="-128"/>
                <a:ea typeface="HG丸ｺﾞｼｯｸM-PRO" panose="020F0600000000000000" pitchFamily="50" charset="-128"/>
              </a:rPr>
              <a:t>【</a:t>
            </a:r>
            <a:r>
              <a:rPr lang="ja-JP" altLang="en-US" sz="1950" dirty="0" smtClean="0">
                <a:latin typeface="HG丸ｺﾞｼｯｸM-PRO" panose="020F0600000000000000" pitchFamily="50" charset="-128"/>
                <a:ea typeface="HG丸ｺﾞｼｯｸM-PRO" panose="020F0600000000000000" pitchFamily="50" charset="-128"/>
              </a:rPr>
              <a:t>入口ページＴＯＰ</a:t>
            </a:r>
            <a:r>
              <a:rPr lang="en-US" altLang="ja-JP" sz="1950" dirty="0" smtClean="0">
                <a:latin typeface="HG丸ｺﾞｼｯｸM-PRO" panose="020F0600000000000000" pitchFamily="50" charset="-128"/>
                <a:ea typeface="HG丸ｺﾞｼｯｸM-PRO" panose="020F0600000000000000" pitchFamily="50" charset="-128"/>
              </a:rPr>
              <a:t>5】</a:t>
            </a:r>
            <a:endParaRPr lang="ja-JP" altLang="en-US" sz="1950" dirty="0">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 xmlns:a16="http://schemas.microsoft.com/office/drawing/2014/main" id="{BC967D56-F380-4729-88B3-4EA10D5F6AC6}"/>
              </a:ext>
            </a:extLst>
          </p:cNvPr>
          <p:cNvSpPr txBox="1"/>
          <p:nvPr/>
        </p:nvSpPr>
        <p:spPr>
          <a:xfrm>
            <a:off x="5030623" y="1390686"/>
            <a:ext cx="5270880" cy="392415"/>
          </a:xfrm>
          <a:prstGeom prst="rect">
            <a:avLst/>
          </a:prstGeom>
          <a:noFill/>
        </p:spPr>
        <p:txBody>
          <a:bodyPr wrap="square" rtlCol="0">
            <a:spAutoFit/>
          </a:bodyPr>
          <a:lstStyle/>
          <a:p>
            <a:r>
              <a:rPr lang="en-US" altLang="ja-JP" sz="1950" dirty="0">
                <a:latin typeface="HG丸ｺﾞｼｯｸM-PRO" panose="020F0600000000000000" pitchFamily="50" charset="-128"/>
                <a:ea typeface="HG丸ｺﾞｼｯｸM-PRO" panose="020F0600000000000000" pitchFamily="50" charset="-128"/>
              </a:rPr>
              <a:t>【</a:t>
            </a:r>
            <a:r>
              <a:rPr lang="ja-JP" altLang="en-US" sz="1950" dirty="0">
                <a:latin typeface="HG丸ｺﾞｼｯｸM-PRO" panose="020F0600000000000000" pitchFamily="50" charset="-128"/>
                <a:ea typeface="HG丸ｺﾞｼｯｸM-PRO" panose="020F0600000000000000" pitchFamily="50" charset="-128"/>
              </a:rPr>
              <a:t>人気</a:t>
            </a:r>
            <a:r>
              <a:rPr lang="ja-JP" altLang="en-US" sz="1950" dirty="0" smtClean="0">
                <a:latin typeface="HG丸ｺﾞｼｯｸM-PRO" panose="020F0600000000000000" pitchFamily="50" charset="-128"/>
                <a:ea typeface="HG丸ｺﾞｼｯｸM-PRO" panose="020F0600000000000000" pitchFamily="50" charset="-128"/>
              </a:rPr>
              <a:t>ページＴＯＰ</a:t>
            </a:r>
            <a:r>
              <a:rPr lang="en-US" altLang="ja-JP" sz="1950" dirty="0" smtClean="0">
                <a:latin typeface="HG丸ｺﾞｼｯｸM-PRO" panose="020F0600000000000000" pitchFamily="50" charset="-128"/>
                <a:ea typeface="HG丸ｺﾞｼｯｸM-PRO" panose="020F0600000000000000" pitchFamily="50" charset="-128"/>
              </a:rPr>
              <a:t>5】</a:t>
            </a:r>
            <a:endParaRPr lang="ja-JP" altLang="en-US" sz="1950" dirty="0">
              <a:latin typeface="HG丸ｺﾞｼｯｸM-PRO" panose="020F0600000000000000" pitchFamily="50" charset="-128"/>
              <a:ea typeface="HG丸ｺﾞｼｯｸM-PRO" panose="020F0600000000000000" pitchFamily="50" charset="-128"/>
            </a:endParaRPr>
          </a:p>
        </p:txBody>
      </p:sp>
      <p:sp>
        <p:nvSpPr>
          <p:cNvPr id="19" name="正方形/長方形 18">
            <a:extLst>
              <a:ext uri="{FF2B5EF4-FFF2-40B4-BE49-F238E27FC236}">
                <a16:creationId xmlns="" xmlns:a16="http://schemas.microsoft.com/office/drawing/2014/main" id="{A3172D11-57B3-400A-A740-A50FE7149A14}"/>
              </a:ext>
            </a:extLst>
          </p:cNvPr>
          <p:cNvSpPr/>
          <p:nvPr/>
        </p:nvSpPr>
        <p:spPr>
          <a:xfrm>
            <a:off x="5311538" y="3947606"/>
            <a:ext cx="4487234" cy="2377422"/>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投資指標のページの</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PV</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数は前月対比でプラス。</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300" dirty="0">
                <a:solidFill>
                  <a:schemeClr val="tx1"/>
                </a:solidFill>
                <a:latin typeface="HG丸ｺﾞｼｯｸM-PRO" panose="020F0600000000000000" pitchFamily="50" charset="-128"/>
                <a:ea typeface="HG丸ｺﾞｼｯｸM-PRO" panose="020F0600000000000000" pitchFamily="50" charset="-128"/>
              </a:rPr>
              <a:t>8</a:t>
            </a:r>
            <a:r>
              <a:rPr lang="ja-JP" altLang="en-US" sz="1300" dirty="0">
                <a:solidFill>
                  <a:schemeClr val="tx1"/>
                </a:solidFill>
                <a:latin typeface="HG丸ｺﾞｼｯｸM-PRO" panose="020F0600000000000000" pitchFamily="50" charset="-128"/>
                <a:ea typeface="HG丸ｺﾞｼｯｸM-PRO" panose="020F0600000000000000" pitchFamily="50" charset="-128"/>
              </a:rPr>
              <a:t>月</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2,577PV</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→９月</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3,140PV</a:t>
            </a:r>
          </a:p>
          <a:p>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URL</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http</a:t>
            </a:r>
            <a:r>
              <a:rPr lang="en-US" altLang="ja-JP" sz="1300" dirty="0">
                <a:solidFill>
                  <a:schemeClr val="tx1"/>
                </a:solidFill>
                <a:latin typeface="HG丸ｺﾞｼｯｸM-PRO" panose="020F0600000000000000" pitchFamily="50" charset="-128"/>
                <a:ea typeface="HG丸ｺﾞｼｯｸM-PRO" panose="020F0600000000000000" pitchFamily="50" charset="-128"/>
              </a:rPr>
              <a:t>://fgh.co.jp/category/performance/</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300" dirty="0">
                <a:solidFill>
                  <a:schemeClr val="tx1"/>
                </a:solidFill>
                <a:latin typeface="HG丸ｺﾞｼｯｸM-PRO" panose="020F0600000000000000" pitchFamily="50" charset="-128"/>
                <a:ea typeface="HG丸ｺﾞｼｯｸM-PRO" panose="020F0600000000000000" pitchFamily="50" charset="-128"/>
              </a:rPr>
              <a:t> /management/ </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」ページの</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PV</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数も</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1,439PV</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で</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上位</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にきている。</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20" name="正方形/長方形 19">
            <a:extLst>
              <a:ext uri="{FF2B5EF4-FFF2-40B4-BE49-F238E27FC236}">
                <a16:creationId xmlns="" xmlns:a16="http://schemas.microsoft.com/office/drawing/2014/main" id="{A11DD10B-6119-4EE3-8901-811998488AEE}"/>
              </a:ext>
            </a:extLst>
          </p:cNvPr>
          <p:cNvSpPr/>
          <p:nvPr/>
        </p:nvSpPr>
        <p:spPr>
          <a:xfrm>
            <a:off x="154080" y="3401225"/>
            <a:ext cx="4467106" cy="3824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3" name="正方形/長方形 22">
            <a:extLst>
              <a:ext uri="{FF2B5EF4-FFF2-40B4-BE49-F238E27FC236}">
                <a16:creationId xmlns="" xmlns:a16="http://schemas.microsoft.com/office/drawing/2014/main" id="{344AC7C9-9675-417B-80F9-DE72143BC6B4}"/>
              </a:ext>
            </a:extLst>
          </p:cNvPr>
          <p:cNvSpPr/>
          <p:nvPr/>
        </p:nvSpPr>
        <p:spPr>
          <a:xfrm>
            <a:off x="5298658" y="2217706"/>
            <a:ext cx="4453909" cy="383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Tree>
    <p:extLst>
      <p:ext uri="{BB962C8B-B14F-4D97-AF65-F5344CB8AC3E}">
        <p14:creationId xmlns:p14="http://schemas.microsoft.com/office/powerpoint/2010/main" val="2971366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
            <a:extLst>
              <a:ext uri="{FF2B5EF4-FFF2-40B4-BE49-F238E27FC236}">
                <a16:creationId xmlns="" xmlns:a16="http://schemas.microsoft.com/office/drawing/2014/main" id="{F351988A-E7B2-429C-815B-A1BEBCD4EC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 xmlns:a16="http://schemas.microsoft.com/office/drawing/2014/main"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2" name="テキスト ボックス 5">
            <a:extLst>
              <a:ext uri="{FF2B5EF4-FFF2-40B4-BE49-F238E27FC236}">
                <a16:creationId xmlns="" xmlns:a16="http://schemas.microsoft.com/office/drawing/2014/main" id="{510F3818-2FBD-4748-AE4D-F2EBFA135C59}"/>
              </a:ext>
            </a:extLst>
          </p:cNvPr>
          <p:cNvSpPr txBox="1">
            <a:spLocks noChangeArrowheads="1"/>
          </p:cNvSpPr>
          <p:nvPr/>
        </p:nvSpPr>
        <p:spPr bwMode="auto">
          <a:xfrm>
            <a:off x="352107" y="775170"/>
            <a:ext cx="70146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en-US" altLang="ja-JP" sz="2400" u="sng" dirty="0" smtClean="0">
                <a:latin typeface="メイリオ" panose="020B0604030504040204" pitchFamily="50" charset="-128"/>
                <a:ea typeface="メイリオ" panose="020B0604030504040204" pitchFamily="50" charset="-128"/>
              </a:rPr>
              <a:t>【</a:t>
            </a:r>
            <a:r>
              <a:rPr lang="ja-JP" altLang="en-US" sz="2400" u="sng" dirty="0" smtClean="0">
                <a:latin typeface="メイリオ" panose="020B0604030504040204" pitchFamily="50" charset="-128"/>
                <a:ea typeface="メイリオ" panose="020B0604030504040204" pitchFamily="50" charset="-128"/>
              </a:rPr>
              <a:t>経路ごとの実績　チャネルレポート</a:t>
            </a:r>
            <a:r>
              <a:rPr lang="en-US" altLang="ja-JP" sz="2400" u="sng" dirty="0" smtClean="0">
                <a:latin typeface="メイリオ" panose="020B0604030504040204" pitchFamily="50" charset="-128"/>
                <a:ea typeface="メイリオ" panose="020B0604030504040204" pitchFamily="50" charset="-128"/>
              </a:rPr>
              <a:t>】</a:t>
            </a:r>
            <a:endParaRPr lang="ja-JP" altLang="en-US" sz="2400" u="sng" dirty="0">
              <a:latin typeface="メイリオ" panose="020B0604030504040204" pitchFamily="50" charset="-128"/>
              <a:ea typeface="メイリオ" panose="020B0604030504040204" pitchFamily="50" charset="-128"/>
            </a:endParaRPr>
          </a:p>
        </p:txBody>
      </p:sp>
      <p:sp>
        <p:nvSpPr>
          <p:cNvPr id="24" name="角丸四角形 1">
            <a:extLst>
              <a:ext uri="{FF2B5EF4-FFF2-40B4-BE49-F238E27FC236}">
                <a16:creationId xmlns="" xmlns:a16="http://schemas.microsoft.com/office/drawing/2014/main"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 xmlns:a16="http://schemas.microsoft.com/office/drawing/2014/main" id="{CA504E7A-7902-49EF-9D44-F171817914F9}"/>
              </a:ext>
            </a:extLst>
          </p:cNvPr>
          <p:cNvSpPr txBox="1">
            <a:spLocks noChangeArrowheads="1"/>
          </p:cNvSpPr>
          <p:nvPr/>
        </p:nvSpPr>
        <p:spPr bwMode="auto">
          <a:xfrm>
            <a:off x="452439" y="195263"/>
            <a:ext cx="4968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r>
              <a:rPr lang="en-US" altLang="ja-JP" sz="2400" b="0" dirty="0" smtClean="0">
                <a:solidFill>
                  <a:schemeClr val="bg1"/>
                </a:solidFill>
                <a:latin typeface="メイリオ" panose="020B0604030504040204" pitchFamily="50" charset="-128"/>
                <a:ea typeface="メイリオ" panose="020B0604030504040204" pitchFamily="50" charset="-128"/>
              </a:rPr>
              <a:t>5</a:t>
            </a:r>
            <a:endParaRPr lang="ja-JP" altLang="en-US" sz="2400" b="0"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5">
            <a:extLst>
              <a:ext uri="{FF2B5EF4-FFF2-40B4-BE49-F238E27FC236}">
                <a16:creationId xmlns="" xmlns:a16="http://schemas.microsoft.com/office/drawing/2014/main" id="{A49601B5-A8F9-4729-B475-57F779B04741}"/>
              </a:ext>
            </a:extLst>
          </p:cNvPr>
          <p:cNvSpPr txBox="1">
            <a:spLocks noChangeArrowheads="1"/>
          </p:cNvSpPr>
          <p:nvPr/>
        </p:nvSpPr>
        <p:spPr bwMode="auto">
          <a:xfrm>
            <a:off x="1015048" y="188596"/>
            <a:ext cx="831564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r>
              <a:rPr lang="ja-JP" altLang="en-US" sz="2400" b="0" dirty="0">
                <a:latin typeface="メイリオ" panose="020B0604030504040204" pitchFamily="50" charset="-128"/>
                <a:ea typeface="メイリオ" panose="020B0604030504040204" pitchFamily="50" charset="-128"/>
              </a:rPr>
              <a:t>パフォーマンスレポート</a:t>
            </a:r>
          </a:p>
        </p:txBody>
      </p:sp>
      <p:sp>
        <p:nvSpPr>
          <p:cNvPr id="13" name="正方形/長方形 12">
            <a:extLst>
              <a:ext uri="{FF2B5EF4-FFF2-40B4-BE49-F238E27FC236}">
                <a16:creationId xmlns="" xmlns:a16="http://schemas.microsoft.com/office/drawing/2014/main" id="{F1629C0A-3476-4BA2-BA4F-82F53BB498F7}"/>
              </a:ext>
            </a:extLst>
          </p:cNvPr>
          <p:cNvSpPr/>
          <p:nvPr/>
        </p:nvSpPr>
        <p:spPr>
          <a:xfrm>
            <a:off x="352107" y="5604479"/>
            <a:ext cx="8970837" cy="963745"/>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9</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月の全体</a:t>
            </a:r>
            <a:r>
              <a:rPr lang="ja-JP" altLang="en-US" sz="1463" dirty="0">
                <a:solidFill>
                  <a:schemeClr val="tx1"/>
                </a:solidFill>
                <a:latin typeface="HG丸ｺﾞｼｯｸM-PRO" panose="020F0600000000000000" pitchFamily="50" charset="-128"/>
                <a:ea typeface="HG丸ｺﾞｼｯｸM-PRO" panose="020F0600000000000000" pitchFamily="50" charset="-128"/>
              </a:rPr>
              <a:t>の</a:t>
            </a:r>
            <a:r>
              <a:rPr lang="en-US" altLang="ja-JP" sz="1463" dirty="0">
                <a:solidFill>
                  <a:schemeClr val="tx1"/>
                </a:solidFill>
                <a:latin typeface="HG丸ｺﾞｼｯｸM-PRO" panose="020F0600000000000000" pitchFamily="50" charset="-128"/>
                <a:ea typeface="HG丸ｺﾞｼｯｸM-PRO" panose="020F0600000000000000" pitchFamily="50" charset="-128"/>
              </a:rPr>
              <a:t>CV</a:t>
            </a:r>
            <a:r>
              <a:rPr lang="ja-JP" altLang="en-US" sz="1463" dirty="0">
                <a:solidFill>
                  <a:schemeClr val="tx1"/>
                </a:solidFill>
                <a:latin typeface="HG丸ｺﾞｼｯｸM-PRO" panose="020F0600000000000000" pitchFamily="50" charset="-128"/>
                <a:ea typeface="HG丸ｺﾞｼｯｸM-PRO" panose="020F0600000000000000" pitchFamily="50" charset="-128"/>
              </a:rPr>
              <a:t>実績</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は前月</a:t>
            </a:r>
            <a:r>
              <a:rPr lang="ja-JP" altLang="en-US" sz="1463" dirty="0">
                <a:solidFill>
                  <a:schemeClr val="tx1"/>
                </a:solidFill>
                <a:latin typeface="HG丸ｺﾞｼｯｸM-PRO" panose="020F0600000000000000" pitchFamily="50" charset="-128"/>
                <a:ea typeface="HG丸ｺﾞｼｯｸM-PRO" panose="020F0600000000000000" pitchFamily="50" charset="-128"/>
              </a:rPr>
              <a:t>対比</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で</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-5.5</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％と減少している。</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463" dirty="0">
                <a:solidFill>
                  <a:schemeClr val="tx1"/>
                </a:solidFill>
                <a:latin typeface="HG丸ｺﾞｼｯｸM-PRO" panose="020F0600000000000000" pitchFamily="50" charset="-128"/>
                <a:ea typeface="HG丸ｺﾞｼｯｸM-PRO" panose="020F0600000000000000" pitchFamily="50" charset="-128"/>
              </a:rPr>
              <a:t>Organic Search</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経由は</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15CV</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で前月対比で</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+66.7</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Direct</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経由は</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33CV</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で前月対比</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+106.3</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％増加。</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(Other)</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経由は</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9CV</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で前月対比で</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-70.0</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％と大きくマイナスとなっている。</a:t>
            </a:r>
            <a:endParaRPr lang="en-US" altLang="ja-JP" sz="1463" dirty="0">
              <a:solidFill>
                <a:schemeClr val="tx1"/>
              </a:solidFill>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3"/>
          <a:stretch>
            <a:fillRect/>
          </a:stretch>
        </p:blipFill>
        <p:spPr>
          <a:xfrm>
            <a:off x="607304" y="1181755"/>
            <a:ext cx="8482800" cy="4367162"/>
          </a:xfrm>
          <a:prstGeom prst="rect">
            <a:avLst/>
          </a:prstGeom>
        </p:spPr>
      </p:pic>
    </p:spTree>
    <p:extLst>
      <p:ext uri="{BB962C8B-B14F-4D97-AF65-F5344CB8AC3E}">
        <p14:creationId xmlns:p14="http://schemas.microsoft.com/office/powerpoint/2010/main" val="2815425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
            <a:extLst>
              <a:ext uri="{FF2B5EF4-FFF2-40B4-BE49-F238E27FC236}">
                <a16:creationId xmlns="" xmlns:a16="http://schemas.microsoft.com/office/drawing/2014/main" id="{F351988A-E7B2-429C-815B-A1BEBCD4EC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 xmlns:a16="http://schemas.microsoft.com/office/drawing/2014/main"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2" name="テキスト ボックス 5">
            <a:extLst>
              <a:ext uri="{FF2B5EF4-FFF2-40B4-BE49-F238E27FC236}">
                <a16:creationId xmlns="" xmlns:a16="http://schemas.microsoft.com/office/drawing/2014/main" id="{510F3818-2FBD-4748-AE4D-F2EBFA135C59}"/>
              </a:ext>
            </a:extLst>
          </p:cNvPr>
          <p:cNvSpPr txBox="1">
            <a:spLocks noChangeArrowheads="1"/>
          </p:cNvSpPr>
          <p:nvPr/>
        </p:nvSpPr>
        <p:spPr bwMode="auto">
          <a:xfrm>
            <a:off x="352108" y="775170"/>
            <a:ext cx="460089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en-US" altLang="ja-JP" sz="2400" u="sng" dirty="0" smtClean="0">
                <a:latin typeface="メイリオ" panose="020B0604030504040204" pitchFamily="50" charset="-128"/>
                <a:ea typeface="メイリオ" panose="020B0604030504040204" pitchFamily="50" charset="-128"/>
              </a:rPr>
              <a:t>【</a:t>
            </a:r>
            <a:r>
              <a:rPr lang="ja-JP" altLang="en-US" sz="2400" u="sng" dirty="0" smtClean="0">
                <a:latin typeface="メイリオ" panose="020B0604030504040204" pitchFamily="50" charset="-128"/>
                <a:ea typeface="メイリオ" panose="020B0604030504040204" pitchFamily="50" charset="-128"/>
              </a:rPr>
              <a:t>日別推移</a:t>
            </a:r>
            <a:r>
              <a:rPr lang="en-US" altLang="ja-JP" sz="2400" u="sng" dirty="0" smtClean="0">
                <a:latin typeface="メイリオ" panose="020B0604030504040204" pitchFamily="50" charset="-128"/>
                <a:ea typeface="メイリオ" panose="020B0604030504040204" pitchFamily="50" charset="-128"/>
              </a:rPr>
              <a:t>】</a:t>
            </a:r>
            <a:endParaRPr lang="ja-JP" altLang="en-US" sz="2400" u="sng" dirty="0">
              <a:latin typeface="メイリオ" panose="020B0604030504040204" pitchFamily="50" charset="-128"/>
              <a:ea typeface="メイリオ" panose="020B0604030504040204" pitchFamily="50" charset="-128"/>
            </a:endParaRPr>
          </a:p>
        </p:txBody>
      </p:sp>
      <p:sp>
        <p:nvSpPr>
          <p:cNvPr id="24" name="角丸四角形 1">
            <a:extLst>
              <a:ext uri="{FF2B5EF4-FFF2-40B4-BE49-F238E27FC236}">
                <a16:creationId xmlns="" xmlns:a16="http://schemas.microsoft.com/office/drawing/2014/main"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 xmlns:a16="http://schemas.microsoft.com/office/drawing/2014/main" id="{CA504E7A-7902-49EF-9D44-F171817914F9}"/>
              </a:ext>
            </a:extLst>
          </p:cNvPr>
          <p:cNvSpPr txBox="1">
            <a:spLocks noChangeArrowheads="1"/>
          </p:cNvSpPr>
          <p:nvPr/>
        </p:nvSpPr>
        <p:spPr bwMode="auto">
          <a:xfrm>
            <a:off x="452439" y="195263"/>
            <a:ext cx="49688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r>
              <a:rPr lang="en-US" altLang="ja-JP" sz="2400" b="0" dirty="0" smtClean="0">
                <a:solidFill>
                  <a:schemeClr val="bg1"/>
                </a:solidFill>
                <a:latin typeface="メイリオ" panose="020B0604030504040204" pitchFamily="50" charset="-128"/>
                <a:ea typeface="メイリオ" panose="020B0604030504040204" pitchFamily="50" charset="-128"/>
              </a:rPr>
              <a:t>6</a:t>
            </a:r>
            <a:endParaRPr lang="ja-JP" altLang="en-US" sz="2400" b="0"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5">
            <a:extLst>
              <a:ext uri="{FF2B5EF4-FFF2-40B4-BE49-F238E27FC236}">
                <a16:creationId xmlns="" xmlns:a16="http://schemas.microsoft.com/office/drawing/2014/main" id="{A49601B5-A8F9-4729-B475-57F779B04741}"/>
              </a:ext>
            </a:extLst>
          </p:cNvPr>
          <p:cNvSpPr txBox="1">
            <a:spLocks noChangeArrowheads="1"/>
          </p:cNvSpPr>
          <p:nvPr/>
        </p:nvSpPr>
        <p:spPr bwMode="auto">
          <a:xfrm>
            <a:off x="1015048" y="188596"/>
            <a:ext cx="831564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r>
              <a:rPr lang="ja-JP" altLang="en-US" sz="2400" b="0" dirty="0">
                <a:latin typeface="メイリオ" panose="020B0604030504040204" pitchFamily="50" charset="-128"/>
                <a:ea typeface="メイリオ" panose="020B0604030504040204" pitchFamily="50" charset="-128"/>
              </a:rPr>
              <a:t>パフォーマンスレポート</a:t>
            </a:r>
          </a:p>
        </p:txBody>
      </p:sp>
      <p:sp>
        <p:nvSpPr>
          <p:cNvPr id="13" name="正方形/長方形 12">
            <a:extLst>
              <a:ext uri="{FF2B5EF4-FFF2-40B4-BE49-F238E27FC236}">
                <a16:creationId xmlns="" xmlns:a16="http://schemas.microsoft.com/office/drawing/2014/main" id="{F1629C0A-3476-4BA2-BA4F-82F53BB498F7}"/>
              </a:ext>
            </a:extLst>
          </p:cNvPr>
          <p:cNvSpPr/>
          <p:nvPr/>
        </p:nvSpPr>
        <p:spPr>
          <a:xfrm>
            <a:off x="359853" y="4816699"/>
            <a:ext cx="8970837" cy="824247"/>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63" dirty="0">
                <a:solidFill>
                  <a:schemeClr val="tx1"/>
                </a:solidFill>
                <a:latin typeface="HG丸ｺﾞｼｯｸM-PRO" panose="020F0600000000000000" pitchFamily="50" charset="-128"/>
                <a:ea typeface="HG丸ｺﾞｼｯｸM-PRO" panose="020F0600000000000000" pitchFamily="50" charset="-128"/>
              </a:rPr>
              <a:t>日</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別にみると、</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9/14</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の</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CV</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数が</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21</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件で</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CVR</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も</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7.6</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％と高くなっている。</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経路ごとは</a:t>
            </a:r>
            <a:r>
              <a:rPr lang="en-US" altLang="ja-JP" sz="1463" dirty="0">
                <a:solidFill>
                  <a:schemeClr val="tx1"/>
                </a:solidFill>
                <a:latin typeface="HG丸ｺﾞｼｯｸM-PRO" panose="020F0600000000000000" pitchFamily="50" charset="-128"/>
                <a:ea typeface="HG丸ｺﾞｼｯｸM-PRO" panose="020F0600000000000000" pitchFamily="50" charset="-128"/>
              </a:rPr>
              <a:t>Organic </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Search</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経由が</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2</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件、</a:t>
            </a:r>
            <a:r>
              <a:rPr lang="en-US" altLang="ja-JP" sz="1463" dirty="0">
                <a:solidFill>
                  <a:schemeClr val="tx1"/>
                </a:solidFill>
                <a:latin typeface="HG丸ｺﾞｼｯｸM-PRO" panose="020F0600000000000000" pitchFamily="50" charset="-128"/>
                <a:ea typeface="HG丸ｺﾞｼｯｸM-PRO" panose="020F0600000000000000" pitchFamily="50" charset="-128"/>
              </a:rPr>
              <a:t> </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Direct</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経由が</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14</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件、</a:t>
            </a:r>
            <a:r>
              <a:rPr lang="en-US" altLang="ja-JP" sz="1463" dirty="0">
                <a:solidFill>
                  <a:schemeClr val="tx1"/>
                </a:solidFill>
                <a:latin typeface="HG丸ｺﾞｼｯｸM-PRO" panose="020F0600000000000000" pitchFamily="50" charset="-128"/>
                <a:ea typeface="HG丸ｺﾞｼｯｸM-PRO" panose="020F0600000000000000" pitchFamily="50" charset="-128"/>
              </a:rPr>
              <a:t> </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Referral</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経由が</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5</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件となっている。</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Referral</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463" dirty="0">
                <a:solidFill>
                  <a:schemeClr val="tx1"/>
                </a:solidFill>
                <a:latin typeface="HG丸ｺﾞｼｯｸM-PRO" panose="020F0600000000000000" pitchFamily="50" charset="-128"/>
                <a:ea typeface="HG丸ｺﾞｼｯｸM-PRO" panose="020F0600000000000000" pitchFamily="50" charset="-128"/>
              </a:rPr>
              <a:t>jp.mg5.mail.yahoo.co.jp </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」経由が</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4</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件と最も多い。</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a:stretch>
            <a:fillRect/>
          </a:stretch>
        </p:blipFill>
        <p:spPr>
          <a:xfrm>
            <a:off x="0" y="1236835"/>
            <a:ext cx="9906000" cy="3462160"/>
          </a:xfrm>
          <a:prstGeom prst="rect">
            <a:avLst/>
          </a:prstGeom>
        </p:spPr>
      </p:pic>
    </p:spTree>
    <p:extLst>
      <p:ext uri="{BB962C8B-B14F-4D97-AF65-F5344CB8AC3E}">
        <p14:creationId xmlns:p14="http://schemas.microsoft.com/office/powerpoint/2010/main" val="1543674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
            <a:extLst>
              <a:ext uri="{FF2B5EF4-FFF2-40B4-BE49-F238E27FC236}">
                <a16:creationId xmlns="" xmlns:a16="http://schemas.microsoft.com/office/drawing/2014/main" id="{F351988A-E7B2-429C-815B-A1BEBCD4EC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 xmlns:a16="http://schemas.microsoft.com/office/drawing/2014/main"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2" name="テキスト ボックス 5">
            <a:extLst>
              <a:ext uri="{FF2B5EF4-FFF2-40B4-BE49-F238E27FC236}">
                <a16:creationId xmlns="" xmlns:a16="http://schemas.microsoft.com/office/drawing/2014/main" id="{510F3818-2FBD-4748-AE4D-F2EBFA135C59}"/>
              </a:ext>
            </a:extLst>
          </p:cNvPr>
          <p:cNvSpPr txBox="1">
            <a:spLocks noChangeArrowheads="1"/>
          </p:cNvSpPr>
          <p:nvPr/>
        </p:nvSpPr>
        <p:spPr bwMode="auto">
          <a:xfrm>
            <a:off x="352108" y="775170"/>
            <a:ext cx="460089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en-US" altLang="ja-JP" sz="2400" u="sng" dirty="0">
                <a:latin typeface="メイリオ" panose="020B0604030504040204" pitchFamily="50" charset="-128"/>
                <a:ea typeface="メイリオ" panose="020B0604030504040204" pitchFamily="50" charset="-128"/>
              </a:rPr>
              <a:t>【</a:t>
            </a:r>
            <a:r>
              <a:rPr lang="ja-JP" altLang="en-US" sz="2400" u="sng" dirty="0">
                <a:latin typeface="メイリオ" panose="020B0604030504040204" pitchFamily="50" charset="-128"/>
                <a:ea typeface="メイリオ" panose="020B0604030504040204" pitchFamily="50" charset="-128"/>
              </a:rPr>
              <a:t>デバイス</a:t>
            </a:r>
            <a:r>
              <a:rPr lang="en-US" altLang="ja-JP" sz="2400" u="sng" dirty="0">
                <a:latin typeface="メイリオ" panose="020B0604030504040204" pitchFamily="50" charset="-128"/>
                <a:ea typeface="メイリオ" panose="020B0604030504040204" pitchFamily="50" charset="-128"/>
              </a:rPr>
              <a:t>】</a:t>
            </a:r>
            <a:endParaRPr lang="ja-JP" altLang="en-US" sz="2400" u="sng" dirty="0">
              <a:latin typeface="メイリオ" panose="020B0604030504040204" pitchFamily="50" charset="-128"/>
              <a:ea typeface="メイリオ" panose="020B0604030504040204" pitchFamily="50" charset="-128"/>
            </a:endParaRPr>
          </a:p>
        </p:txBody>
      </p:sp>
      <p:sp>
        <p:nvSpPr>
          <p:cNvPr id="24" name="角丸四角形 1">
            <a:extLst>
              <a:ext uri="{FF2B5EF4-FFF2-40B4-BE49-F238E27FC236}">
                <a16:creationId xmlns="" xmlns:a16="http://schemas.microsoft.com/office/drawing/2014/main"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 xmlns:a16="http://schemas.microsoft.com/office/drawing/2014/main" id="{CA504E7A-7902-49EF-9D44-F171817914F9}"/>
              </a:ext>
            </a:extLst>
          </p:cNvPr>
          <p:cNvSpPr txBox="1">
            <a:spLocks noChangeArrowheads="1"/>
          </p:cNvSpPr>
          <p:nvPr/>
        </p:nvSpPr>
        <p:spPr bwMode="auto">
          <a:xfrm>
            <a:off x="452439" y="195263"/>
            <a:ext cx="49688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r>
              <a:rPr lang="en-US" altLang="ja-JP" sz="2400" b="0" dirty="0" smtClean="0">
                <a:solidFill>
                  <a:schemeClr val="bg1"/>
                </a:solidFill>
                <a:latin typeface="メイリオ" panose="020B0604030504040204" pitchFamily="50" charset="-128"/>
                <a:ea typeface="メイリオ" panose="020B0604030504040204" pitchFamily="50" charset="-128"/>
              </a:rPr>
              <a:t>7</a:t>
            </a:r>
            <a:endParaRPr lang="ja-JP" altLang="en-US" sz="2400" b="0"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5">
            <a:extLst>
              <a:ext uri="{FF2B5EF4-FFF2-40B4-BE49-F238E27FC236}">
                <a16:creationId xmlns="" xmlns:a16="http://schemas.microsoft.com/office/drawing/2014/main" id="{A49601B5-A8F9-4729-B475-57F779B04741}"/>
              </a:ext>
            </a:extLst>
          </p:cNvPr>
          <p:cNvSpPr txBox="1">
            <a:spLocks noChangeArrowheads="1"/>
          </p:cNvSpPr>
          <p:nvPr/>
        </p:nvSpPr>
        <p:spPr bwMode="auto">
          <a:xfrm>
            <a:off x="1015048" y="188596"/>
            <a:ext cx="831564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r>
              <a:rPr lang="ja-JP" altLang="en-US" sz="2400" b="0" dirty="0">
                <a:latin typeface="メイリオ" panose="020B0604030504040204" pitchFamily="50" charset="-128"/>
                <a:ea typeface="メイリオ" panose="020B0604030504040204" pitchFamily="50" charset="-128"/>
              </a:rPr>
              <a:t>パフォーマンスレポート</a:t>
            </a:r>
          </a:p>
        </p:txBody>
      </p:sp>
      <p:sp>
        <p:nvSpPr>
          <p:cNvPr id="14" name="正方形/長方形 13">
            <a:extLst>
              <a:ext uri="{FF2B5EF4-FFF2-40B4-BE49-F238E27FC236}">
                <a16:creationId xmlns="" xmlns:a16="http://schemas.microsoft.com/office/drawing/2014/main" id="{06F35F49-D4AF-4B70-A10F-09E5599F2512}"/>
              </a:ext>
            </a:extLst>
          </p:cNvPr>
          <p:cNvSpPr/>
          <p:nvPr/>
        </p:nvSpPr>
        <p:spPr>
          <a:xfrm>
            <a:off x="343761" y="3425780"/>
            <a:ext cx="8970837" cy="3037073"/>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63" dirty="0">
                <a:solidFill>
                  <a:schemeClr val="tx1"/>
                </a:solidFill>
                <a:latin typeface="HG丸ｺﾞｼｯｸM-PRO" panose="020F0600000000000000" pitchFamily="50" charset="-128"/>
                <a:ea typeface="HG丸ｺﾞｼｯｸM-PRO" panose="020F0600000000000000" pitchFamily="50" charset="-128"/>
              </a:rPr>
              <a:t>PC</a:t>
            </a:r>
            <a:r>
              <a:rPr lang="ja-JP" altLang="en-US" sz="1463" dirty="0">
                <a:solidFill>
                  <a:schemeClr val="tx1"/>
                </a:solidFill>
                <a:latin typeface="HG丸ｺﾞｼｯｸM-PRO" panose="020F0600000000000000" pitchFamily="50" charset="-128"/>
                <a:ea typeface="HG丸ｺﾞｼｯｸM-PRO" panose="020F0600000000000000" pitchFamily="50" charset="-128"/>
              </a:rPr>
              <a:t>は前月対比</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で訪問数が</a:t>
            </a:r>
            <a:r>
              <a:rPr lang="en-US" altLang="ja-JP" sz="1463" dirty="0">
                <a:solidFill>
                  <a:schemeClr val="tx1"/>
                </a:solidFill>
                <a:latin typeface="HG丸ｺﾞｼｯｸM-PRO" panose="020F0600000000000000" pitchFamily="50" charset="-128"/>
                <a:ea typeface="HG丸ｺﾞｼｯｸM-PRO" panose="020F0600000000000000" pitchFamily="50" charset="-128"/>
              </a:rPr>
              <a:t>8</a:t>
            </a:r>
            <a:r>
              <a:rPr lang="ja-JP" altLang="en-US" sz="1463" dirty="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2,580</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9</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3,033</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と増加、</a:t>
            </a:r>
            <a:r>
              <a:rPr lang="en-US" altLang="ja-JP" sz="1463" dirty="0">
                <a:solidFill>
                  <a:schemeClr val="tx1"/>
                </a:solidFill>
                <a:latin typeface="HG丸ｺﾞｼｯｸM-PRO" panose="020F0600000000000000" pitchFamily="50" charset="-128"/>
                <a:ea typeface="HG丸ｺﾞｼｯｸM-PRO" panose="020F0600000000000000" pitchFamily="50" charset="-128"/>
              </a:rPr>
              <a:t>CVR</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463" dirty="0">
                <a:solidFill>
                  <a:schemeClr val="tx1"/>
                </a:solidFill>
                <a:latin typeface="HG丸ｺﾞｼｯｸM-PRO" panose="020F0600000000000000" pitchFamily="50" charset="-128"/>
                <a:ea typeface="HG丸ｺﾞｼｯｸM-PRO" panose="020F0600000000000000" pitchFamily="50" charset="-128"/>
              </a:rPr>
              <a:t>8</a:t>
            </a:r>
            <a:r>
              <a:rPr lang="ja-JP" altLang="en-US" sz="1463" dirty="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1.24%</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9</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1.35</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％と上昇。</a:t>
            </a:r>
            <a:endParaRPr lang="en-US" altLang="ja-JP" sz="1463" dirty="0">
              <a:solidFill>
                <a:schemeClr val="tx1"/>
              </a:solidFill>
              <a:latin typeface="HG丸ｺﾞｼｯｸM-PRO" panose="020F0600000000000000" pitchFamily="50" charset="-128"/>
              <a:ea typeface="HG丸ｺﾞｼｯｸM-PRO" panose="020F0600000000000000" pitchFamily="50" charset="-128"/>
            </a:endParaRPr>
          </a:p>
          <a:p>
            <a:r>
              <a:rPr lang="en-US" altLang="ja-JP" sz="1463" dirty="0">
                <a:solidFill>
                  <a:schemeClr val="tx1"/>
                </a:solidFill>
                <a:latin typeface="HG丸ｺﾞｼｯｸM-PRO" panose="020F0600000000000000" pitchFamily="50" charset="-128"/>
                <a:ea typeface="HG丸ｺﾞｼｯｸM-PRO" panose="020F0600000000000000" pitchFamily="50" charset="-128"/>
              </a:rPr>
              <a:t>SP</a:t>
            </a:r>
            <a:r>
              <a:rPr lang="ja-JP" altLang="en-US" sz="1463" dirty="0">
                <a:solidFill>
                  <a:schemeClr val="tx1"/>
                </a:solidFill>
                <a:latin typeface="HG丸ｺﾞｼｯｸM-PRO" panose="020F0600000000000000" pitchFamily="50" charset="-128"/>
                <a:ea typeface="HG丸ｺﾞｼｯｸM-PRO" panose="020F0600000000000000" pitchFamily="50" charset="-128"/>
              </a:rPr>
              <a:t>は前月対比</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で訪問数が</a:t>
            </a:r>
            <a:r>
              <a:rPr lang="en-US" altLang="ja-JP" sz="1463" dirty="0">
                <a:solidFill>
                  <a:schemeClr val="tx1"/>
                </a:solidFill>
                <a:latin typeface="HG丸ｺﾞｼｯｸM-PRO" panose="020F0600000000000000" pitchFamily="50" charset="-128"/>
                <a:ea typeface="HG丸ｺﾞｼｯｸM-PRO" panose="020F0600000000000000" pitchFamily="50" charset="-128"/>
              </a:rPr>
              <a:t>8</a:t>
            </a:r>
            <a:r>
              <a:rPr lang="ja-JP" altLang="en-US" sz="1463" dirty="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3,356</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8</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3,062</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と減少、</a:t>
            </a:r>
            <a:r>
              <a:rPr lang="en-US" altLang="ja-JP" sz="1463" dirty="0">
                <a:solidFill>
                  <a:schemeClr val="tx1"/>
                </a:solidFill>
                <a:latin typeface="HG丸ｺﾞｼｯｸM-PRO" panose="020F0600000000000000" pitchFamily="50" charset="-128"/>
                <a:ea typeface="HG丸ｺﾞｼｯｸM-PRO" panose="020F0600000000000000" pitchFamily="50" charset="-128"/>
              </a:rPr>
              <a:t>CVR</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463" dirty="0">
                <a:solidFill>
                  <a:schemeClr val="tx1"/>
                </a:solidFill>
                <a:latin typeface="HG丸ｺﾞｼｯｸM-PRO" panose="020F0600000000000000" pitchFamily="50" charset="-128"/>
                <a:ea typeface="HG丸ｺﾞｼｯｸM-PRO" panose="020F0600000000000000" pitchFamily="50" charset="-128"/>
              </a:rPr>
              <a:t>8</a:t>
            </a:r>
            <a:r>
              <a:rPr lang="ja-JP" altLang="en-US" sz="1463" dirty="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a:solidFill>
                  <a:schemeClr val="tx1"/>
                </a:solidFill>
                <a:latin typeface="HG丸ｺﾞｼｯｸM-PRO" panose="020F0600000000000000" pitchFamily="50" charset="-128"/>
                <a:ea typeface="HG丸ｺﾞｼｯｸM-PRO" panose="020F0600000000000000" pitchFamily="50" charset="-128"/>
              </a:rPr>
              <a:t>1.19</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9</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1.01</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％と低下。</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463"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b="1" dirty="0" smtClean="0">
                <a:solidFill>
                  <a:schemeClr val="tx1"/>
                </a:solidFill>
                <a:latin typeface="HG丸ｺﾞｼｯｸM-PRO" panose="020F0600000000000000" pitchFamily="50" charset="-128"/>
                <a:ea typeface="HG丸ｺﾞｼｯｸM-PRO" panose="020F0600000000000000" pitchFamily="50" charset="-128"/>
              </a:rPr>
              <a:t>PC</a:t>
            </a:r>
            <a:r>
              <a:rPr lang="ja-JP" altLang="en-US" sz="1463" b="1" dirty="0" smtClean="0">
                <a:solidFill>
                  <a:schemeClr val="tx1"/>
                </a:solidFill>
                <a:latin typeface="HG丸ｺﾞｼｯｸM-PRO" panose="020F0600000000000000" pitchFamily="50" charset="-128"/>
                <a:ea typeface="HG丸ｺﾞｼｯｸM-PRO" panose="020F0600000000000000" pitchFamily="50" charset="-128"/>
              </a:rPr>
              <a:t>においては前月と比較して</a:t>
            </a:r>
            <a:r>
              <a:rPr lang="ja-JP" altLang="en-US" sz="1463" b="1" dirty="0" smtClean="0">
                <a:solidFill>
                  <a:srgbClr val="FF0000"/>
                </a:solidFill>
                <a:latin typeface="HG丸ｺﾞｼｯｸM-PRO" panose="020F0600000000000000" pitchFamily="50" charset="-128"/>
                <a:ea typeface="HG丸ｺﾞｼｯｸM-PRO" panose="020F0600000000000000" pitchFamily="50" charset="-128"/>
              </a:rPr>
              <a:t>訪問数増加、</a:t>
            </a:r>
            <a:r>
              <a:rPr lang="en-US" altLang="ja-JP" sz="1463" b="1" dirty="0" smtClean="0">
                <a:solidFill>
                  <a:srgbClr val="FF0000"/>
                </a:solidFill>
                <a:latin typeface="HG丸ｺﾞｼｯｸM-PRO" panose="020F0600000000000000" pitchFamily="50" charset="-128"/>
                <a:ea typeface="HG丸ｺﾞｼｯｸM-PRO" panose="020F0600000000000000" pitchFamily="50" charset="-128"/>
              </a:rPr>
              <a:t>CVR</a:t>
            </a:r>
            <a:r>
              <a:rPr lang="ja-JP" altLang="en-US" sz="1463" b="1" dirty="0" smtClean="0">
                <a:solidFill>
                  <a:srgbClr val="FF0000"/>
                </a:solidFill>
                <a:latin typeface="HG丸ｺﾞｼｯｸM-PRO" panose="020F0600000000000000" pitchFamily="50" charset="-128"/>
                <a:ea typeface="HG丸ｺﾞｼｯｸM-PRO" panose="020F0600000000000000" pitchFamily="50" charset="-128"/>
              </a:rPr>
              <a:t>は上昇</a:t>
            </a:r>
            <a:r>
              <a:rPr lang="ja-JP" altLang="en-US" sz="1463" b="1" dirty="0" smtClean="0">
                <a:solidFill>
                  <a:schemeClr val="tx1"/>
                </a:solidFill>
                <a:latin typeface="HG丸ｺﾞｼｯｸM-PRO" panose="020F0600000000000000" pitchFamily="50" charset="-128"/>
                <a:ea typeface="HG丸ｺﾞｼｯｸM-PRO" panose="020F0600000000000000" pitchFamily="50" charset="-128"/>
              </a:rPr>
              <a:t>している。</a:t>
            </a:r>
            <a:endParaRPr lang="en-US" altLang="ja-JP" sz="1463"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463"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b="1" dirty="0" smtClean="0">
                <a:solidFill>
                  <a:schemeClr val="tx1"/>
                </a:solidFill>
                <a:latin typeface="HG丸ｺﾞｼｯｸM-PRO" panose="020F0600000000000000" pitchFamily="50" charset="-128"/>
                <a:ea typeface="HG丸ｺﾞｼｯｸM-PRO" panose="020F0600000000000000" pitchFamily="50" charset="-128"/>
              </a:rPr>
              <a:t>SP</a:t>
            </a:r>
            <a:r>
              <a:rPr lang="ja-JP" altLang="en-US" sz="1463" b="1" dirty="0" smtClean="0">
                <a:solidFill>
                  <a:schemeClr val="tx1"/>
                </a:solidFill>
                <a:latin typeface="HG丸ｺﾞｼｯｸM-PRO" panose="020F0600000000000000" pitchFamily="50" charset="-128"/>
                <a:ea typeface="HG丸ｺﾞｼｯｸM-PRO" panose="020F0600000000000000" pitchFamily="50" charset="-128"/>
              </a:rPr>
              <a:t>に</a:t>
            </a:r>
            <a:r>
              <a:rPr lang="ja-JP" altLang="en-US" sz="1463" b="1" dirty="0">
                <a:solidFill>
                  <a:schemeClr val="tx1"/>
                </a:solidFill>
                <a:latin typeface="HG丸ｺﾞｼｯｸM-PRO" panose="020F0600000000000000" pitchFamily="50" charset="-128"/>
                <a:ea typeface="HG丸ｺﾞｼｯｸM-PRO" panose="020F0600000000000000" pitchFamily="50" charset="-128"/>
              </a:rPr>
              <a:t>おいては前月と比較</a:t>
            </a:r>
            <a:r>
              <a:rPr lang="ja-JP" altLang="en-US" sz="1463" b="1" dirty="0" smtClean="0">
                <a:solidFill>
                  <a:schemeClr val="tx1"/>
                </a:solidFill>
                <a:latin typeface="HG丸ｺﾞｼｯｸM-PRO" panose="020F0600000000000000" pitchFamily="50" charset="-128"/>
                <a:ea typeface="HG丸ｺﾞｼｯｸM-PRO" panose="020F0600000000000000" pitchFamily="50" charset="-128"/>
              </a:rPr>
              <a:t>して</a:t>
            </a:r>
            <a:r>
              <a:rPr lang="ja-JP" altLang="en-US" sz="1463" b="1" dirty="0" smtClean="0">
                <a:solidFill>
                  <a:srgbClr val="FF0000"/>
                </a:solidFill>
                <a:latin typeface="HG丸ｺﾞｼｯｸM-PRO" panose="020F0600000000000000" pitchFamily="50" charset="-128"/>
                <a:ea typeface="HG丸ｺﾞｼｯｸM-PRO" panose="020F0600000000000000" pitchFamily="50" charset="-128"/>
              </a:rPr>
              <a:t>訪問数減少、</a:t>
            </a:r>
            <a:r>
              <a:rPr lang="en-US" altLang="ja-JP" sz="1463" b="1" dirty="0" smtClean="0">
                <a:solidFill>
                  <a:srgbClr val="FF0000"/>
                </a:solidFill>
                <a:latin typeface="HG丸ｺﾞｼｯｸM-PRO" panose="020F0600000000000000" pitchFamily="50" charset="-128"/>
                <a:ea typeface="HG丸ｺﾞｼｯｸM-PRO" panose="020F0600000000000000" pitchFamily="50" charset="-128"/>
              </a:rPr>
              <a:t>CVR</a:t>
            </a:r>
            <a:r>
              <a:rPr lang="ja-JP" altLang="en-US" sz="1463" b="1" dirty="0" err="1" smtClean="0">
                <a:solidFill>
                  <a:srgbClr val="FF0000"/>
                </a:solidFill>
                <a:latin typeface="HG丸ｺﾞｼｯｸM-PRO" panose="020F0600000000000000" pitchFamily="50" charset="-128"/>
                <a:ea typeface="HG丸ｺﾞｼｯｸM-PRO" panose="020F0600000000000000" pitchFamily="50" charset="-128"/>
              </a:rPr>
              <a:t>は低</a:t>
            </a:r>
            <a:r>
              <a:rPr lang="ja-JP" altLang="en-US" sz="1463" b="1" dirty="0" smtClean="0">
                <a:solidFill>
                  <a:srgbClr val="FF0000"/>
                </a:solidFill>
                <a:latin typeface="HG丸ｺﾞｼｯｸM-PRO" panose="020F0600000000000000" pitchFamily="50" charset="-128"/>
                <a:ea typeface="HG丸ｺﾞｼｯｸM-PRO" panose="020F0600000000000000" pitchFamily="50" charset="-128"/>
              </a:rPr>
              <a:t>下</a:t>
            </a:r>
            <a:r>
              <a:rPr lang="ja-JP" altLang="en-US" sz="1463" b="1" dirty="0" smtClean="0">
                <a:solidFill>
                  <a:schemeClr val="tx1"/>
                </a:solidFill>
                <a:latin typeface="HG丸ｺﾞｼｯｸM-PRO" panose="020F0600000000000000" pitchFamily="50" charset="-128"/>
                <a:ea typeface="HG丸ｺﾞｼｯｸM-PRO" panose="020F0600000000000000" pitchFamily="50" charset="-128"/>
              </a:rPr>
              <a:t>している。</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463" dirty="0">
                <a:solidFill>
                  <a:schemeClr val="tx1"/>
                </a:solidFill>
                <a:latin typeface="HG丸ｺﾞｼｯｸM-PRO" panose="020F0600000000000000" pitchFamily="50" charset="-128"/>
                <a:ea typeface="HG丸ｺﾞｼｯｸM-PRO" panose="020F0600000000000000" pitchFamily="50" charset="-128"/>
              </a:rPr>
              <a:t>前月対比で全体の</a:t>
            </a:r>
            <a:r>
              <a:rPr lang="en-US" altLang="ja-JP" sz="1463" dirty="0">
                <a:solidFill>
                  <a:schemeClr val="tx1"/>
                </a:solidFill>
                <a:latin typeface="HG丸ｺﾞｼｯｸM-PRO" panose="020F0600000000000000" pitchFamily="50" charset="-128"/>
                <a:ea typeface="HG丸ｺﾞｼｯｸM-PRO" panose="020F0600000000000000" pitchFamily="50" charset="-128"/>
              </a:rPr>
              <a:t>CV</a:t>
            </a:r>
            <a:r>
              <a:rPr lang="ja-JP" altLang="en-US" sz="1463" dirty="0">
                <a:solidFill>
                  <a:schemeClr val="tx1"/>
                </a:solidFill>
                <a:latin typeface="HG丸ｺﾞｼｯｸM-PRO" panose="020F0600000000000000" pitchFamily="50" charset="-128"/>
                <a:ea typeface="HG丸ｺﾞｼｯｸM-PRO" panose="020F0600000000000000" pitchFamily="50" charset="-128"/>
              </a:rPr>
              <a:t>数</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がマイナスなのは</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SP</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が訪問数減少、</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CVR</a:t>
            </a:r>
            <a:r>
              <a:rPr lang="ja-JP" altLang="en-US" sz="1463" dirty="0" err="1" smtClean="0">
                <a:solidFill>
                  <a:schemeClr val="tx1"/>
                </a:solidFill>
                <a:latin typeface="HG丸ｺﾞｼｯｸM-PRO" panose="020F0600000000000000" pitchFamily="50" charset="-128"/>
                <a:ea typeface="HG丸ｺﾞｼｯｸM-PRO" panose="020F0600000000000000" pitchFamily="50" charset="-128"/>
              </a:rPr>
              <a:t>が低</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下している影響が大きい。</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463" dirty="0">
                <a:solidFill>
                  <a:schemeClr val="tx1"/>
                </a:solidFill>
                <a:latin typeface="HG丸ｺﾞｼｯｸM-PRO" panose="020F0600000000000000" pitchFamily="50" charset="-128"/>
                <a:ea typeface="HG丸ｺﾞｼｯｸM-PRO" panose="020F0600000000000000" pitchFamily="50" charset="-128"/>
              </a:rPr>
              <a:t>PC 8</a:t>
            </a:r>
            <a:r>
              <a:rPr lang="ja-JP" altLang="en-US" sz="1463" dirty="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32CV</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9</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41CV</a:t>
            </a:r>
            <a:r>
              <a:rPr lang="ja-JP" altLang="en-US" sz="1463" dirty="0" err="1" smtClean="0">
                <a:solidFill>
                  <a:schemeClr val="tx1"/>
                </a:solidFill>
                <a:latin typeface="HG丸ｺﾞｼｯｸM-PRO" panose="020F0600000000000000" pitchFamily="50" charset="-128"/>
                <a:ea typeface="HG丸ｺﾞｼｯｸM-PRO" panose="020F0600000000000000" pitchFamily="50" charset="-128"/>
              </a:rPr>
              <a:t>、</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スマートフォン</a:t>
            </a:r>
            <a:r>
              <a:rPr lang="en-US" altLang="ja-JP" sz="1463" dirty="0">
                <a:solidFill>
                  <a:schemeClr val="tx1"/>
                </a:solidFill>
                <a:latin typeface="HG丸ｺﾞｼｯｸM-PRO" panose="020F0600000000000000" pitchFamily="50" charset="-128"/>
                <a:ea typeface="HG丸ｺﾞｼｯｸM-PRO" panose="020F0600000000000000" pitchFamily="50" charset="-128"/>
              </a:rPr>
              <a:t>8</a:t>
            </a:r>
            <a:r>
              <a:rPr lang="ja-JP" altLang="en-US" sz="1463" dirty="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a:solidFill>
                  <a:schemeClr val="tx1"/>
                </a:solidFill>
                <a:latin typeface="HG丸ｺﾞｼｯｸM-PRO" panose="020F0600000000000000" pitchFamily="50" charset="-128"/>
                <a:ea typeface="HG丸ｺﾞｼｯｸM-PRO" panose="020F0600000000000000" pitchFamily="50" charset="-128"/>
              </a:rPr>
              <a:t>40</a:t>
            </a:r>
            <a:r>
              <a:rPr lang="ja-JP" altLang="en-US" sz="1463" dirty="0">
                <a:solidFill>
                  <a:schemeClr val="tx1"/>
                </a:solidFill>
                <a:latin typeface="HG丸ｺﾞｼｯｸM-PRO" panose="020F0600000000000000" pitchFamily="50" charset="-128"/>
                <a:ea typeface="HG丸ｺﾞｼｯｸM-PRO" panose="020F0600000000000000" pitchFamily="50" charset="-128"/>
              </a:rPr>
              <a:t>件</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9</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31</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件。</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463"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・前月対比で</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PC</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の直帰率は</a:t>
            </a:r>
            <a:r>
              <a:rPr lang="en-US" altLang="ja-JP" sz="1463" dirty="0">
                <a:solidFill>
                  <a:schemeClr val="tx1"/>
                </a:solidFill>
                <a:latin typeface="HG丸ｺﾞｼｯｸM-PRO" panose="020F0600000000000000" pitchFamily="50" charset="-128"/>
                <a:ea typeface="HG丸ｺﾞｼｯｸM-PRO" panose="020F0600000000000000" pitchFamily="50" charset="-128"/>
              </a:rPr>
              <a:t>8</a:t>
            </a:r>
            <a:r>
              <a:rPr lang="ja-JP" altLang="en-US" sz="1463" dirty="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a:solidFill>
                  <a:schemeClr val="tx1"/>
                </a:solidFill>
                <a:latin typeface="HG丸ｺﾞｼｯｸM-PRO" panose="020F0600000000000000" pitchFamily="50" charset="-128"/>
                <a:ea typeface="HG丸ｺﾞｼｯｸM-PRO" panose="020F0600000000000000" pitchFamily="50" charset="-128"/>
              </a:rPr>
              <a:t>52</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9</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44</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％と改善、</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SP</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の</a:t>
            </a:r>
            <a:r>
              <a:rPr lang="ja-JP" altLang="en-US" sz="1463" dirty="0">
                <a:solidFill>
                  <a:schemeClr val="tx1"/>
                </a:solidFill>
                <a:latin typeface="HG丸ｺﾞｼｯｸM-PRO" panose="020F0600000000000000" pitchFamily="50" charset="-128"/>
                <a:ea typeface="HG丸ｺﾞｼｯｸM-PRO" panose="020F0600000000000000" pitchFamily="50" charset="-128"/>
              </a:rPr>
              <a:t>直帰率</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が</a:t>
            </a:r>
            <a:r>
              <a:rPr lang="en-US" altLang="ja-JP" sz="1463" dirty="0">
                <a:solidFill>
                  <a:schemeClr val="tx1"/>
                </a:solidFill>
                <a:latin typeface="HG丸ｺﾞｼｯｸM-PRO" panose="020F0600000000000000" pitchFamily="50" charset="-128"/>
                <a:ea typeface="HG丸ｺﾞｼｯｸM-PRO" panose="020F0600000000000000" pitchFamily="50" charset="-128"/>
              </a:rPr>
              <a:t>8</a:t>
            </a:r>
            <a:r>
              <a:rPr lang="ja-JP" altLang="en-US" sz="1463" dirty="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a:solidFill>
                  <a:schemeClr val="tx1"/>
                </a:solidFill>
                <a:latin typeface="HG丸ｺﾞｼｯｸM-PRO" panose="020F0600000000000000" pitchFamily="50" charset="-128"/>
                <a:ea typeface="HG丸ｺﾞｼｯｸM-PRO" panose="020F0600000000000000" pitchFamily="50" charset="-128"/>
              </a:rPr>
              <a:t>61</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9</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55</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％と改善。</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3"/>
          <a:stretch>
            <a:fillRect/>
          </a:stretch>
        </p:blipFill>
        <p:spPr>
          <a:xfrm>
            <a:off x="126864" y="1342079"/>
            <a:ext cx="9652271" cy="1871719"/>
          </a:xfrm>
          <a:prstGeom prst="rect">
            <a:avLst/>
          </a:prstGeom>
        </p:spPr>
      </p:pic>
    </p:spTree>
    <p:extLst>
      <p:ext uri="{BB962C8B-B14F-4D97-AF65-F5344CB8AC3E}">
        <p14:creationId xmlns:p14="http://schemas.microsoft.com/office/powerpoint/2010/main" val="2595665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
            <a:extLst>
              <a:ext uri="{FF2B5EF4-FFF2-40B4-BE49-F238E27FC236}">
                <a16:creationId xmlns="" xmlns:a16="http://schemas.microsoft.com/office/drawing/2014/main" id="{F351988A-E7B2-429C-815B-A1BEBCD4EC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 xmlns:a16="http://schemas.microsoft.com/office/drawing/2014/main"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2" name="テキスト ボックス 5">
            <a:extLst>
              <a:ext uri="{FF2B5EF4-FFF2-40B4-BE49-F238E27FC236}">
                <a16:creationId xmlns="" xmlns:a16="http://schemas.microsoft.com/office/drawing/2014/main" id="{510F3818-2FBD-4748-AE4D-F2EBFA135C59}"/>
              </a:ext>
            </a:extLst>
          </p:cNvPr>
          <p:cNvSpPr txBox="1">
            <a:spLocks noChangeArrowheads="1"/>
          </p:cNvSpPr>
          <p:nvPr/>
        </p:nvSpPr>
        <p:spPr bwMode="auto">
          <a:xfrm>
            <a:off x="352108" y="775170"/>
            <a:ext cx="460089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en-US" altLang="ja-JP" sz="2400" u="sng" dirty="0">
                <a:latin typeface="メイリオ" panose="020B0604030504040204" pitchFamily="50" charset="-128"/>
                <a:ea typeface="メイリオ" panose="020B0604030504040204" pitchFamily="50" charset="-128"/>
              </a:rPr>
              <a:t>【</a:t>
            </a:r>
            <a:r>
              <a:rPr lang="ja-JP" altLang="en-US" sz="2400" u="sng" dirty="0">
                <a:latin typeface="メイリオ" panose="020B0604030504040204" pitchFamily="50" charset="-128"/>
                <a:ea typeface="メイリオ" panose="020B0604030504040204" pitchFamily="50" charset="-128"/>
              </a:rPr>
              <a:t>ページビュー</a:t>
            </a:r>
            <a:r>
              <a:rPr lang="en-US" altLang="ja-JP" sz="2400" u="sng" dirty="0">
                <a:latin typeface="メイリオ" panose="020B0604030504040204" pitchFamily="50" charset="-128"/>
                <a:ea typeface="メイリオ" panose="020B0604030504040204" pitchFamily="50" charset="-128"/>
              </a:rPr>
              <a:t>】</a:t>
            </a:r>
            <a:endParaRPr lang="ja-JP" altLang="en-US" sz="2400" u="sng" dirty="0">
              <a:latin typeface="メイリオ" panose="020B0604030504040204" pitchFamily="50" charset="-128"/>
              <a:ea typeface="メイリオ" panose="020B0604030504040204" pitchFamily="50" charset="-128"/>
            </a:endParaRPr>
          </a:p>
        </p:txBody>
      </p:sp>
      <p:sp>
        <p:nvSpPr>
          <p:cNvPr id="24" name="角丸四角形 1">
            <a:extLst>
              <a:ext uri="{FF2B5EF4-FFF2-40B4-BE49-F238E27FC236}">
                <a16:creationId xmlns="" xmlns:a16="http://schemas.microsoft.com/office/drawing/2014/main"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 xmlns:a16="http://schemas.microsoft.com/office/drawing/2014/main" id="{CA504E7A-7902-49EF-9D44-F171817914F9}"/>
              </a:ext>
            </a:extLst>
          </p:cNvPr>
          <p:cNvSpPr txBox="1">
            <a:spLocks noChangeArrowheads="1"/>
          </p:cNvSpPr>
          <p:nvPr/>
        </p:nvSpPr>
        <p:spPr bwMode="auto">
          <a:xfrm>
            <a:off x="452439" y="195263"/>
            <a:ext cx="49688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r>
              <a:rPr lang="en-US" altLang="ja-JP" sz="2400" b="0" dirty="0" smtClean="0">
                <a:solidFill>
                  <a:schemeClr val="bg1"/>
                </a:solidFill>
                <a:latin typeface="メイリオ" panose="020B0604030504040204" pitchFamily="50" charset="-128"/>
                <a:ea typeface="メイリオ" panose="020B0604030504040204" pitchFamily="50" charset="-128"/>
              </a:rPr>
              <a:t>8</a:t>
            </a:r>
            <a:endParaRPr lang="ja-JP" altLang="en-US" sz="2400" b="0"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5">
            <a:extLst>
              <a:ext uri="{FF2B5EF4-FFF2-40B4-BE49-F238E27FC236}">
                <a16:creationId xmlns="" xmlns:a16="http://schemas.microsoft.com/office/drawing/2014/main" id="{A49601B5-A8F9-4729-B475-57F779B04741}"/>
              </a:ext>
            </a:extLst>
          </p:cNvPr>
          <p:cNvSpPr txBox="1">
            <a:spLocks noChangeArrowheads="1"/>
          </p:cNvSpPr>
          <p:nvPr/>
        </p:nvSpPr>
        <p:spPr bwMode="auto">
          <a:xfrm>
            <a:off x="1015048" y="188596"/>
            <a:ext cx="831564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r>
              <a:rPr lang="ja-JP" altLang="en-US" sz="2400" b="0" dirty="0">
                <a:latin typeface="メイリオ" panose="020B0604030504040204" pitchFamily="50" charset="-128"/>
                <a:ea typeface="メイリオ" panose="020B0604030504040204" pitchFamily="50" charset="-128"/>
              </a:rPr>
              <a:t>パフォーマンスレポート</a:t>
            </a:r>
          </a:p>
        </p:txBody>
      </p:sp>
      <p:sp>
        <p:nvSpPr>
          <p:cNvPr id="9" name="正方形/長方形 8">
            <a:extLst>
              <a:ext uri="{FF2B5EF4-FFF2-40B4-BE49-F238E27FC236}">
                <a16:creationId xmlns="" xmlns:a16="http://schemas.microsoft.com/office/drawing/2014/main" id="{41147F8E-FC6D-4C4E-9584-F497DD1FABD3}"/>
              </a:ext>
            </a:extLst>
          </p:cNvPr>
          <p:cNvSpPr/>
          <p:nvPr/>
        </p:nvSpPr>
        <p:spPr>
          <a:xfrm>
            <a:off x="554911" y="3711745"/>
            <a:ext cx="8970837" cy="2933753"/>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500" dirty="0">
                <a:solidFill>
                  <a:schemeClr val="tx1"/>
                </a:solidFill>
                <a:latin typeface="HG丸ｺﾞｼｯｸM-PRO" panose="020F0600000000000000" pitchFamily="50" charset="-128"/>
                <a:ea typeface="HG丸ｺﾞｼｯｸM-PRO" panose="020F0600000000000000" pitchFamily="50" charset="-128"/>
              </a:rPr>
              <a:t>PV</a:t>
            </a:r>
            <a:r>
              <a:rPr lang="ja-JP" altLang="en-US" sz="1500" dirty="0">
                <a:solidFill>
                  <a:schemeClr val="tx1"/>
                </a:solidFill>
                <a:latin typeface="HG丸ｺﾞｼｯｸM-PRO" panose="020F0600000000000000" pitchFamily="50" charset="-128"/>
                <a:ea typeface="HG丸ｺﾞｼｯｸM-PRO" panose="020F0600000000000000" pitchFamily="50" charset="-128"/>
              </a:rPr>
              <a:t>数　</a:t>
            </a:r>
            <a:r>
              <a:rPr lang="en-US" altLang="ja-JP" sz="1500" dirty="0" smtClean="0">
                <a:solidFill>
                  <a:schemeClr val="tx1"/>
                </a:solidFill>
                <a:latin typeface="HG丸ｺﾞｼｯｸM-PRO" panose="020F0600000000000000" pitchFamily="50" charset="-128"/>
                <a:ea typeface="HG丸ｺﾞｼｯｸM-PRO" panose="020F0600000000000000" pitchFamily="50" charset="-128"/>
              </a:rPr>
              <a:t>16,555</a:t>
            </a:r>
            <a:r>
              <a:rPr lang="ja-JP" altLang="en-US" sz="1500" dirty="0">
                <a:solidFill>
                  <a:schemeClr val="tx1"/>
                </a:solidFill>
                <a:latin typeface="HG丸ｺﾞｼｯｸM-PRO" panose="020F0600000000000000" pitchFamily="50" charset="-128"/>
                <a:ea typeface="HG丸ｺﾞｼｯｸM-PRO" panose="020F0600000000000000" pitchFamily="50" charset="-128"/>
              </a:rPr>
              <a:t>　　前月対比</a:t>
            </a:r>
            <a:r>
              <a:rPr lang="ja-JP" altLang="en-US" sz="15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500" dirty="0" smtClean="0">
                <a:solidFill>
                  <a:srgbClr val="0000FF"/>
                </a:solidFill>
                <a:latin typeface="HG丸ｺﾞｼｯｸM-PRO" panose="020F0600000000000000" pitchFamily="50" charset="-128"/>
                <a:ea typeface="HG丸ｺﾞｼｯｸM-PRO" panose="020F0600000000000000" pitchFamily="50" charset="-128"/>
              </a:rPr>
              <a:t>+15.9</a:t>
            </a:r>
            <a:r>
              <a:rPr lang="ja-JP" altLang="en-US" sz="15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1500" dirty="0">
                <a:solidFill>
                  <a:schemeClr val="tx1"/>
                </a:solidFill>
                <a:latin typeface="HG丸ｺﾞｼｯｸM-PRO" panose="020F0600000000000000" pitchFamily="50" charset="-128"/>
                <a:ea typeface="HG丸ｺﾞｼｯｸM-PRO" panose="020F0600000000000000" pitchFamily="50" charset="-128"/>
              </a:rPr>
              <a:t>　　　前年対比</a:t>
            </a:r>
            <a:r>
              <a:rPr lang="ja-JP" altLang="en-US" sz="15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500" dirty="0" smtClean="0">
                <a:solidFill>
                  <a:srgbClr val="0000FF"/>
                </a:solidFill>
                <a:latin typeface="HG丸ｺﾞｼｯｸM-PRO" panose="020F0600000000000000" pitchFamily="50" charset="-128"/>
                <a:ea typeface="HG丸ｺﾞｼｯｸM-PRO" panose="020F0600000000000000" pitchFamily="50" charset="-128"/>
              </a:rPr>
              <a:t>+61.</a:t>
            </a:r>
            <a:r>
              <a:rPr lang="en-US" altLang="ja-JP" sz="1500" dirty="0">
                <a:solidFill>
                  <a:srgbClr val="0000FF"/>
                </a:solidFill>
                <a:latin typeface="HG丸ｺﾞｼｯｸM-PRO" panose="020F0600000000000000" pitchFamily="50" charset="-128"/>
                <a:ea typeface="HG丸ｺﾞｼｯｸM-PRO" panose="020F0600000000000000" pitchFamily="50" charset="-128"/>
              </a:rPr>
              <a:t>6</a:t>
            </a:r>
            <a:r>
              <a:rPr lang="ja-JP" altLang="en-US" sz="15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500" dirty="0">
              <a:solidFill>
                <a:srgbClr val="0000FF"/>
              </a:solidFill>
              <a:latin typeface="HG丸ｺﾞｼｯｸM-PRO" panose="020F0600000000000000" pitchFamily="50" charset="-128"/>
              <a:ea typeface="HG丸ｺﾞｼｯｸM-PRO" panose="020F0600000000000000" pitchFamily="50" charset="-128"/>
            </a:endParaRPr>
          </a:p>
          <a:p>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	</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訪問</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数は</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6,309</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で前月対比で</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+3.0</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300" dirty="0">
                <a:solidFill>
                  <a:schemeClr val="tx1"/>
                </a:solidFill>
                <a:latin typeface="HG丸ｺﾞｼｯｸM-PRO" panose="020F0600000000000000" pitchFamily="50" charset="-128"/>
                <a:ea typeface="HG丸ｺﾞｼｯｸM-PRO" panose="020F0600000000000000" pitchFamily="50" charset="-128"/>
              </a:rPr>
              <a:t>、</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前年対比</a:t>
            </a:r>
            <a:r>
              <a:rPr lang="ja-JP" altLang="en-US" sz="1300" dirty="0">
                <a:solidFill>
                  <a:schemeClr val="tx1"/>
                </a:solidFill>
                <a:latin typeface="HG丸ｺﾞｼｯｸM-PRO" panose="020F0600000000000000" pitchFamily="50" charset="-128"/>
                <a:ea typeface="HG丸ｺﾞｼｯｸM-PRO" panose="020F0600000000000000" pitchFamily="50" charset="-128"/>
              </a:rPr>
              <a:t>で</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+71.3</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300" dirty="0">
                <a:solidFill>
                  <a:schemeClr val="tx1"/>
                </a:solidFill>
                <a:latin typeface="HG丸ｺﾞｼｯｸM-PRO" panose="020F0600000000000000" pitchFamily="50" charset="-128"/>
                <a:ea typeface="HG丸ｺﾞｼｯｸM-PRO" panose="020F0600000000000000" pitchFamily="50" charset="-128"/>
              </a:rPr>
              <a:t>である</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ユーザー数は</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5,204</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で前月</a:t>
            </a:r>
            <a:r>
              <a:rPr lang="ja-JP" altLang="en-US" sz="1300" dirty="0">
                <a:solidFill>
                  <a:schemeClr val="tx1"/>
                </a:solidFill>
                <a:latin typeface="HG丸ｺﾞｼｯｸM-PRO" panose="020F0600000000000000" pitchFamily="50" charset="-128"/>
                <a:ea typeface="HG丸ｺﾞｼｯｸM-PRO" panose="020F0600000000000000" pitchFamily="50" charset="-128"/>
              </a:rPr>
              <a:t>対比</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で</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+1.8</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300" dirty="0">
                <a:solidFill>
                  <a:schemeClr val="tx1"/>
                </a:solidFill>
                <a:latin typeface="HG丸ｺﾞｼｯｸM-PRO" panose="020F0600000000000000" pitchFamily="50" charset="-128"/>
                <a:ea typeface="HG丸ｺﾞｼｯｸM-PRO" panose="020F0600000000000000" pitchFamily="50" charset="-128"/>
              </a:rPr>
              <a:t>、前年対比で</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+79.5</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300" dirty="0">
                <a:solidFill>
                  <a:schemeClr val="tx1"/>
                </a:solidFill>
                <a:latin typeface="HG丸ｺﾞｼｯｸM-PRO" panose="020F0600000000000000" pitchFamily="50" charset="-128"/>
                <a:ea typeface="HG丸ｺﾞｼｯｸM-PRO" panose="020F0600000000000000" pitchFamily="50" charset="-128"/>
              </a:rPr>
              <a:t>である。</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PV</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数、</a:t>
            </a:r>
            <a:r>
              <a:rPr lang="ja-JP" altLang="en-US" sz="1300" dirty="0">
                <a:solidFill>
                  <a:schemeClr val="tx1"/>
                </a:solidFill>
                <a:latin typeface="HG丸ｺﾞｼｯｸM-PRO" panose="020F0600000000000000" pitchFamily="50" charset="-128"/>
                <a:ea typeface="HG丸ｺﾞｼｯｸM-PRO" panose="020F0600000000000000" pitchFamily="50" charset="-128"/>
              </a:rPr>
              <a:t>訪問数、ユーザー</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数はどれも前月対比、前年対比プラスで</a:t>
            </a:r>
            <a:r>
              <a:rPr lang="ja-JP" altLang="en-US" sz="1300" dirty="0">
                <a:solidFill>
                  <a:schemeClr val="tx1"/>
                </a:solidFill>
                <a:latin typeface="HG丸ｺﾞｼｯｸM-PRO" panose="020F0600000000000000" pitchFamily="50" charset="-128"/>
                <a:ea typeface="HG丸ｺﾞｼｯｸM-PRO" panose="020F0600000000000000" pitchFamily="50" charset="-128"/>
              </a:rPr>
              <a:t>ある。</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300" dirty="0">
                <a:solidFill>
                  <a:schemeClr val="tx1"/>
                </a:solidFill>
                <a:latin typeface="HG丸ｺﾞｼｯｸM-PRO" panose="020F0600000000000000" pitchFamily="50" charset="-128"/>
                <a:ea typeface="HG丸ｺﾞｼｯｸM-PRO" panose="020F0600000000000000" pitchFamily="50" charset="-128"/>
              </a:rPr>
              <a:t>category/performance</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300" dirty="0">
                <a:solidFill>
                  <a:schemeClr val="tx1"/>
                </a:solidFill>
                <a:latin typeface="HG丸ｺﾞｼｯｸM-PRO" panose="020F0600000000000000" pitchFamily="50" charset="-128"/>
                <a:ea typeface="HG丸ｺﾞｼｯｸM-PRO" panose="020F0600000000000000" pitchFamily="50" charset="-128"/>
              </a:rPr>
              <a:t>」</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3,140PV</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で前月</a:t>
            </a:r>
            <a:r>
              <a:rPr lang="ja-JP" altLang="en-US" sz="1300" dirty="0">
                <a:solidFill>
                  <a:schemeClr val="tx1"/>
                </a:solidFill>
                <a:latin typeface="HG丸ｺﾞｼｯｸM-PRO" panose="020F0600000000000000" pitchFamily="50" charset="-128"/>
                <a:ea typeface="HG丸ｺﾞｼｯｸM-PRO" panose="020F0600000000000000" pitchFamily="50" charset="-128"/>
              </a:rPr>
              <a:t>対比</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で</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+21.8</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％、訪問数は</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+24.8</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％とプラス。</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新規でつくった「</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300" dirty="0">
                <a:solidFill>
                  <a:schemeClr val="tx1"/>
                </a:solidFill>
                <a:latin typeface="HG丸ｺﾞｼｯｸM-PRO" panose="020F0600000000000000" pitchFamily="50" charset="-128"/>
                <a:ea typeface="HG丸ｺﾞｼｯｸM-PRO" panose="020F0600000000000000" pitchFamily="50" charset="-128"/>
              </a:rPr>
              <a:t>/management/ </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1,450V</a:t>
            </a:r>
            <a:r>
              <a:rPr lang="ja-JP" altLang="en-US" sz="1300" dirty="0" err="1" smtClean="0">
                <a:solidFill>
                  <a:schemeClr val="tx1"/>
                </a:solidFill>
                <a:latin typeface="HG丸ｺﾞｼｯｸM-PRO" panose="020F0600000000000000" pitchFamily="50" charset="-128"/>
                <a:ea typeface="HG丸ｺﾞｼｯｸM-PRO" panose="020F0600000000000000" pitchFamily="50" charset="-128"/>
              </a:rPr>
              <a:t>、</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300" dirty="0">
                <a:solidFill>
                  <a:schemeClr val="tx1"/>
                </a:solidFill>
                <a:latin typeface="HG丸ｺﾞｼｯｸM-PRO" panose="020F0600000000000000" pitchFamily="50" charset="-128"/>
                <a:ea typeface="HG丸ｺﾞｼｯｸM-PRO" panose="020F0600000000000000" pitchFamily="50" charset="-128"/>
              </a:rPr>
              <a:t> /company/ </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1,030PV</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で前月対比で</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+20.7</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p>
          <a:p>
            <a:endParaRPr lang="en-US" altLang="ja-JP" sz="13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ランディングページ実績</a:t>
            </a:r>
            <a:r>
              <a:rPr lang="ja-JP" altLang="en-US" sz="1300" b="1" dirty="0">
                <a:solidFill>
                  <a:srgbClr val="FF0000"/>
                </a:solidFill>
                <a:latin typeface="HG丸ｺﾞｼｯｸM-PRO" panose="020F0600000000000000" pitchFamily="50" charset="-128"/>
                <a:ea typeface="HG丸ｺﾞｼｯｸM-PRO" panose="020F0600000000000000" pitchFamily="50" charset="-128"/>
              </a:rPr>
              <a:t>だと</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a:t>
            </a:r>
            <a:r>
              <a:rPr lang="en-US" altLang="ja-JP" sz="13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」ページが</a:t>
            </a:r>
            <a:r>
              <a:rPr lang="en-US" altLang="ja-JP" sz="1300" b="1" dirty="0" smtClean="0">
                <a:solidFill>
                  <a:srgbClr val="FF0000"/>
                </a:solidFill>
                <a:latin typeface="HG丸ｺﾞｼｯｸM-PRO" panose="020F0600000000000000" pitchFamily="50" charset="-128"/>
                <a:ea typeface="HG丸ｺﾞｼｯｸM-PRO" panose="020F0600000000000000" pitchFamily="50" charset="-128"/>
              </a:rPr>
              <a:t>CV</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数が最も多く、</a:t>
            </a:r>
            <a:r>
              <a:rPr lang="en-US" altLang="ja-JP" sz="1300" b="1" dirty="0" smtClean="0">
                <a:solidFill>
                  <a:srgbClr val="FF0000"/>
                </a:solidFill>
                <a:latin typeface="HG丸ｺﾞｼｯｸM-PRO" panose="020F0600000000000000" pitchFamily="50" charset="-128"/>
                <a:ea typeface="HG丸ｺﾞｼｯｸM-PRO" panose="020F0600000000000000" pitchFamily="50" charset="-128"/>
              </a:rPr>
              <a:t>13CV</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で前月対比で</a:t>
            </a:r>
            <a:r>
              <a:rPr lang="en-US" altLang="ja-JP" sz="1300" b="1" dirty="0" smtClean="0">
                <a:solidFill>
                  <a:srgbClr val="FF0000"/>
                </a:solidFill>
                <a:latin typeface="HG丸ｺﾞｼｯｸM-PRO" panose="020F0600000000000000" pitchFamily="50" charset="-128"/>
                <a:ea typeface="HG丸ｺﾞｼｯｸM-PRO" panose="020F0600000000000000" pitchFamily="50" charset="-128"/>
              </a:rPr>
              <a:t>+62.5</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％となっている。</a:t>
            </a:r>
            <a:endParaRPr lang="en-US" altLang="ja-JP" sz="13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a:t>
            </a:r>
            <a:r>
              <a:rPr lang="en-US" altLang="ja-JP" sz="1300" b="1" dirty="0" smtClean="0">
                <a:solidFill>
                  <a:srgbClr val="FF0000"/>
                </a:solidFill>
                <a:latin typeface="HG丸ｺﾞｼｯｸM-PRO" panose="020F0600000000000000" pitchFamily="50" charset="-128"/>
                <a:ea typeface="HG丸ｺﾞｼｯｸM-PRO" panose="020F0600000000000000" pitchFamily="50" charset="-128"/>
              </a:rPr>
              <a:t>/</a:t>
            </a:r>
            <a:r>
              <a:rPr lang="en-US" altLang="ja-JP" sz="1300" b="1" dirty="0">
                <a:solidFill>
                  <a:srgbClr val="FF0000"/>
                </a:solidFill>
                <a:latin typeface="HG丸ｺﾞｼｯｸM-PRO" panose="020F0600000000000000" pitchFamily="50" charset="-128"/>
                <a:ea typeface="HG丸ｺﾞｼｯｸM-PRO" panose="020F0600000000000000" pitchFamily="50" charset="-128"/>
              </a:rPr>
              <a:t>seminar</a:t>
            </a:r>
            <a:r>
              <a:rPr lang="en-US" altLang="ja-JP" sz="13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」ページは</a:t>
            </a:r>
            <a:r>
              <a:rPr lang="en-US" altLang="ja-JP" sz="1300" b="1" dirty="0" smtClean="0">
                <a:solidFill>
                  <a:srgbClr val="FF0000"/>
                </a:solidFill>
                <a:latin typeface="HG丸ｺﾞｼｯｸM-PRO" panose="020F0600000000000000" pitchFamily="50" charset="-128"/>
                <a:ea typeface="HG丸ｺﾞｼｯｸM-PRO" panose="020F0600000000000000" pitchFamily="50" charset="-128"/>
              </a:rPr>
              <a:t>CVR9%</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と高く、</a:t>
            </a:r>
            <a:r>
              <a:rPr lang="en-US" altLang="ja-JP" sz="1300" b="1" dirty="0" smtClean="0">
                <a:solidFill>
                  <a:srgbClr val="FF0000"/>
                </a:solidFill>
                <a:latin typeface="HG丸ｺﾞｼｯｸM-PRO" panose="020F0600000000000000" pitchFamily="50" charset="-128"/>
                <a:ea typeface="HG丸ｺﾞｼｯｸM-PRO" panose="020F0600000000000000" pitchFamily="50" charset="-128"/>
              </a:rPr>
              <a:t>7CV</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だが、前月対比では</a:t>
            </a:r>
            <a:r>
              <a:rPr lang="en-US" altLang="ja-JP" sz="1300" b="1" dirty="0" smtClean="0">
                <a:solidFill>
                  <a:srgbClr val="FF0000"/>
                </a:solidFill>
                <a:latin typeface="HG丸ｺﾞｼｯｸM-PRO" panose="020F0600000000000000" pitchFamily="50" charset="-128"/>
                <a:ea typeface="HG丸ｺﾞｼｯｸM-PRO" panose="020F0600000000000000" pitchFamily="50" charset="-128"/>
              </a:rPr>
              <a:t>-66</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％と大きく減少している。</a:t>
            </a:r>
            <a:endParaRPr lang="en-US" altLang="ja-JP" sz="1300" b="1" dirty="0" smtClean="0">
              <a:solidFill>
                <a:srgbClr val="FF0000"/>
              </a:solidFill>
              <a:latin typeface="HG丸ｺﾞｼｯｸM-PRO" panose="020F0600000000000000" pitchFamily="50" charset="-128"/>
              <a:ea typeface="HG丸ｺﾞｼｯｸM-PRO" panose="020F0600000000000000" pitchFamily="50" charset="-128"/>
            </a:endParaRPr>
          </a:p>
          <a:p>
            <a:r>
              <a:rPr lang="en-US" altLang="ja-JP" sz="1300" b="1" dirty="0">
                <a:solidFill>
                  <a:srgbClr val="FF0000"/>
                </a:solidFill>
                <a:latin typeface="HG丸ｺﾞｼｯｸM-PRO" panose="020F0600000000000000" pitchFamily="50" charset="-128"/>
                <a:ea typeface="HG丸ｺﾞｼｯｸM-PRO" panose="020F0600000000000000" pitchFamily="50" charset="-128"/>
              </a:rPr>
              <a:t>8</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月は</a:t>
            </a:r>
            <a:r>
              <a:rPr lang="en-US" altLang="ja-JP" sz="1300" b="1" dirty="0" smtClean="0">
                <a:solidFill>
                  <a:srgbClr val="FF0000"/>
                </a:solidFill>
                <a:latin typeface="HG丸ｺﾞｼｯｸM-PRO" panose="020F0600000000000000" pitchFamily="50" charset="-128"/>
                <a:ea typeface="HG丸ｺﾞｼｯｸM-PRO" panose="020F0600000000000000" pitchFamily="50" charset="-128"/>
              </a:rPr>
              <a:t>8/3</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の</a:t>
            </a:r>
            <a:r>
              <a:rPr lang="en-US" altLang="ja-JP" sz="1300" b="1" dirty="0" err="1" smtClean="0">
                <a:solidFill>
                  <a:srgbClr val="FF0000"/>
                </a:solidFill>
                <a:latin typeface="HG丸ｺﾞｼｯｸM-PRO" panose="020F0600000000000000" pitchFamily="50" charset="-128"/>
                <a:ea typeface="HG丸ｺﾞｼｯｸM-PRO" panose="020F0600000000000000" pitchFamily="50" charset="-128"/>
              </a:rPr>
              <a:t>dm</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経由の</a:t>
            </a:r>
            <a:r>
              <a:rPr lang="en-US" altLang="ja-JP" sz="1300" b="1" dirty="0" smtClean="0">
                <a:solidFill>
                  <a:srgbClr val="FF0000"/>
                </a:solidFill>
                <a:latin typeface="HG丸ｺﾞｼｯｸM-PRO" panose="020F0600000000000000" pitchFamily="50" charset="-128"/>
                <a:ea typeface="HG丸ｺﾞｼｯｸM-PRO" panose="020F0600000000000000" pitchFamily="50" charset="-128"/>
              </a:rPr>
              <a:t>CV</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数が</a:t>
            </a:r>
            <a:r>
              <a:rPr lang="en-US" altLang="ja-JP" sz="1300" b="1" dirty="0" smtClean="0">
                <a:solidFill>
                  <a:srgbClr val="FF0000"/>
                </a:solidFill>
                <a:latin typeface="HG丸ｺﾞｼｯｸM-PRO" panose="020F0600000000000000" pitchFamily="50" charset="-128"/>
                <a:ea typeface="HG丸ｺﾞｼｯｸM-PRO" panose="020F0600000000000000" pitchFamily="50" charset="-128"/>
              </a:rPr>
              <a:t>30</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件と多かったが、</a:t>
            </a:r>
            <a:r>
              <a:rPr lang="en-US" altLang="ja-JP" sz="1300" b="1" dirty="0" smtClean="0">
                <a:solidFill>
                  <a:srgbClr val="FF0000"/>
                </a:solidFill>
                <a:latin typeface="HG丸ｺﾞｼｯｸM-PRO" panose="020F0600000000000000" pitchFamily="50" charset="-128"/>
                <a:ea typeface="HG丸ｺﾞｼｯｸM-PRO" panose="020F0600000000000000" pitchFamily="50" charset="-128"/>
              </a:rPr>
              <a:t>9</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月は</a:t>
            </a:r>
            <a:r>
              <a:rPr lang="en-US" altLang="ja-JP" sz="1300" b="1" dirty="0" smtClean="0">
                <a:solidFill>
                  <a:srgbClr val="FF0000"/>
                </a:solidFill>
                <a:latin typeface="HG丸ｺﾞｼｯｸM-PRO" panose="020F0600000000000000" pitchFamily="50" charset="-128"/>
                <a:ea typeface="HG丸ｺﾞｼｯｸM-PRO" panose="020F0600000000000000" pitchFamily="50" charset="-128"/>
              </a:rPr>
              <a:t>9/8</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の</a:t>
            </a:r>
            <a:r>
              <a:rPr lang="en-US" altLang="ja-JP" sz="1300" b="1" dirty="0" err="1" smtClean="0">
                <a:solidFill>
                  <a:srgbClr val="FF0000"/>
                </a:solidFill>
                <a:latin typeface="HG丸ｺﾞｼｯｸM-PRO" panose="020F0600000000000000" pitchFamily="50" charset="-128"/>
                <a:ea typeface="HG丸ｺﾞｼｯｸM-PRO" panose="020F0600000000000000" pitchFamily="50" charset="-128"/>
              </a:rPr>
              <a:t>dm</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経由が</a:t>
            </a:r>
            <a:r>
              <a:rPr lang="en-US" altLang="ja-JP" sz="1300" b="1" dirty="0" smtClean="0">
                <a:solidFill>
                  <a:srgbClr val="FF0000"/>
                </a:solidFill>
                <a:latin typeface="HG丸ｺﾞｼｯｸM-PRO" panose="020F0600000000000000" pitchFamily="50" charset="-128"/>
                <a:ea typeface="HG丸ｺﾞｼｯｸM-PRO" panose="020F0600000000000000" pitchFamily="50" charset="-128"/>
              </a:rPr>
              <a:t>1</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件と少ない実績であった。</a:t>
            </a:r>
            <a:endParaRPr lang="en-US" altLang="ja-JP" sz="1300" b="1" dirty="0" smtClean="0">
              <a:solidFill>
                <a:srgbClr val="FF0000"/>
              </a:solidFill>
              <a:latin typeface="HG丸ｺﾞｼｯｸM-PRO" panose="020F0600000000000000" pitchFamily="50" charset="-128"/>
              <a:ea typeface="HG丸ｺﾞｼｯｸM-PRO" panose="020F0600000000000000" pitchFamily="50" charset="-128"/>
            </a:endParaRPr>
          </a:p>
          <a:p>
            <a:r>
              <a:rPr lang="en-US" altLang="ja-JP" sz="1300" b="1" dirty="0" err="1" smtClean="0">
                <a:solidFill>
                  <a:srgbClr val="FF0000"/>
                </a:solidFill>
                <a:latin typeface="HG丸ｺﾞｼｯｸM-PRO" panose="020F0600000000000000" pitchFamily="50" charset="-128"/>
                <a:ea typeface="HG丸ｺﾞｼｯｸM-PRO" panose="020F0600000000000000" pitchFamily="50" charset="-128"/>
              </a:rPr>
              <a:t>dm</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の遷移先はセミナー案内や書籍案内など効果のよいページへの誘導などの検討が必要。</a:t>
            </a:r>
            <a:endParaRPr lang="en-US" altLang="ja-JP" sz="1300" b="1" dirty="0" smtClean="0">
              <a:solidFill>
                <a:srgbClr val="FF0000"/>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a:stretch>
            <a:fillRect/>
          </a:stretch>
        </p:blipFill>
        <p:spPr>
          <a:xfrm>
            <a:off x="87329" y="1006002"/>
            <a:ext cx="9906000" cy="2705743"/>
          </a:xfrm>
          <a:prstGeom prst="rect">
            <a:avLst/>
          </a:prstGeom>
        </p:spPr>
      </p:pic>
    </p:spTree>
    <p:extLst>
      <p:ext uri="{BB962C8B-B14F-4D97-AF65-F5344CB8AC3E}">
        <p14:creationId xmlns:p14="http://schemas.microsoft.com/office/powerpoint/2010/main" val="2499252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
            <a:extLst>
              <a:ext uri="{FF2B5EF4-FFF2-40B4-BE49-F238E27FC236}">
                <a16:creationId xmlns="" xmlns:a16="http://schemas.microsoft.com/office/drawing/2014/main" id="{F351988A-E7B2-429C-815B-A1BEBCD4EC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5208" y="6608568"/>
            <a:ext cx="869793" cy="24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直線コネクタ 17">
            <a:extLst>
              <a:ext uri="{FF2B5EF4-FFF2-40B4-BE49-F238E27FC236}">
                <a16:creationId xmlns="" xmlns:a16="http://schemas.microsoft.com/office/drawing/2014/main" id="{6BEAA64E-49D4-4B20-A4BA-D11A294C659F}"/>
              </a:ext>
            </a:extLst>
          </p:cNvPr>
          <p:cNvCxnSpPr>
            <a:cxnSpLocks noChangeShapeType="1"/>
          </p:cNvCxnSpPr>
          <p:nvPr/>
        </p:nvCxnSpPr>
        <p:spPr bwMode="auto">
          <a:xfrm>
            <a:off x="382588" y="669925"/>
            <a:ext cx="9142412" cy="0"/>
          </a:xfrm>
          <a:prstGeom prst="line">
            <a:avLst/>
          </a:prstGeom>
          <a:noFill/>
          <a:ln w="34925">
            <a:solidFill>
              <a:srgbClr val="FF0000"/>
            </a:solidFill>
            <a:round/>
            <a:headEnd/>
            <a:tailEnd/>
          </a:ln>
          <a:extLst>
            <a:ext uri="{909E8E84-426E-40dd-AFC4-6F175D3DCCD1}">
              <a14:hiddenFill xmlns:a14="http://schemas.microsoft.com/office/drawing/2010/main" xmlns="">
                <a:noFill/>
              </a14:hiddenFill>
            </a:ext>
          </a:extLst>
        </p:spPr>
      </p:cxnSp>
      <p:sp>
        <p:nvSpPr>
          <p:cNvPr id="22" name="テキスト ボックス 5">
            <a:extLst>
              <a:ext uri="{FF2B5EF4-FFF2-40B4-BE49-F238E27FC236}">
                <a16:creationId xmlns="" xmlns:a16="http://schemas.microsoft.com/office/drawing/2014/main" id="{510F3818-2FBD-4748-AE4D-F2EBFA135C59}"/>
              </a:ext>
            </a:extLst>
          </p:cNvPr>
          <p:cNvSpPr txBox="1">
            <a:spLocks noChangeArrowheads="1"/>
          </p:cNvSpPr>
          <p:nvPr/>
        </p:nvSpPr>
        <p:spPr bwMode="auto">
          <a:xfrm>
            <a:off x="352108" y="775170"/>
            <a:ext cx="460089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r>
              <a:rPr lang="en-US" altLang="ja-JP" sz="2400" u="sng" dirty="0">
                <a:latin typeface="メイリオ" panose="020B0604030504040204" pitchFamily="50" charset="-128"/>
                <a:ea typeface="メイリオ" panose="020B0604030504040204" pitchFamily="50" charset="-128"/>
              </a:rPr>
              <a:t>【CV×CVR】</a:t>
            </a:r>
            <a:endParaRPr lang="ja-JP" altLang="en-US" sz="2400" u="sng" dirty="0">
              <a:latin typeface="メイリオ" panose="020B0604030504040204" pitchFamily="50" charset="-128"/>
              <a:ea typeface="メイリオ" panose="020B0604030504040204" pitchFamily="50" charset="-128"/>
            </a:endParaRPr>
          </a:p>
        </p:txBody>
      </p:sp>
      <p:sp>
        <p:nvSpPr>
          <p:cNvPr id="24" name="角丸四角形 1">
            <a:extLst>
              <a:ext uri="{FF2B5EF4-FFF2-40B4-BE49-F238E27FC236}">
                <a16:creationId xmlns="" xmlns:a16="http://schemas.microsoft.com/office/drawing/2014/main" id="{D5887074-ED38-4AE1-860B-51863A15216D}"/>
              </a:ext>
            </a:extLst>
          </p:cNvPr>
          <p:cNvSpPr>
            <a:spLocks noChangeArrowheads="1"/>
          </p:cNvSpPr>
          <p:nvPr/>
        </p:nvSpPr>
        <p:spPr bwMode="auto">
          <a:xfrm>
            <a:off x="452439" y="133351"/>
            <a:ext cx="496887" cy="481013"/>
          </a:xfrm>
          <a:prstGeom prst="roundRect">
            <a:avLst>
              <a:gd name="adj" fmla="val 16667"/>
            </a:avLst>
          </a:prstGeom>
          <a:solidFill>
            <a:srgbClr val="FF3300"/>
          </a:solidFill>
          <a:ln w="9525" algn="ctr">
            <a:solidFill>
              <a:srgbClr val="FF0000"/>
            </a:solidFill>
            <a:round/>
            <a:headEnd/>
            <a:tailEnd/>
          </a:ln>
        </p:spPr>
        <p:txBody>
          <a:bodyPr wrap="none" lIns="90000" tIns="46800" rIns="90000" bIns="46800" anchor="ct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a:endParaRPr kumimoji="1" lang="ja-JP" altLang="en-US" sz="1600"/>
          </a:p>
        </p:txBody>
      </p:sp>
      <p:sp>
        <p:nvSpPr>
          <p:cNvPr id="25" name="テキスト ボックス 5">
            <a:extLst>
              <a:ext uri="{FF2B5EF4-FFF2-40B4-BE49-F238E27FC236}">
                <a16:creationId xmlns="" xmlns:a16="http://schemas.microsoft.com/office/drawing/2014/main" id="{CA504E7A-7902-49EF-9D44-F171817914F9}"/>
              </a:ext>
            </a:extLst>
          </p:cNvPr>
          <p:cNvSpPr txBox="1">
            <a:spLocks noChangeArrowheads="1"/>
          </p:cNvSpPr>
          <p:nvPr/>
        </p:nvSpPr>
        <p:spPr bwMode="auto">
          <a:xfrm>
            <a:off x="452439" y="195263"/>
            <a:ext cx="49688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algn="ctr" eaLnBrk="1" hangingPunct="1"/>
            <a:r>
              <a:rPr lang="en-US" altLang="ja-JP" sz="2400" b="0" dirty="0" smtClean="0">
                <a:solidFill>
                  <a:schemeClr val="bg1"/>
                </a:solidFill>
                <a:latin typeface="メイリオ" panose="020B0604030504040204" pitchFamily="50" charset="-128"/>
                <a:ea typeface="メイリオ" panose="020B0604030504040204" pitchFamily="50" charset="-128"/>
              </a:rPr>
              <a:t>9</a:t>
            </a:r>
            <a:endParaRPr lang="ja-JP" altLang="en-US" sz="2400" b="0"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5">
            <a:extLst>
              <a:ext uri="{FF2B5EF4-FFF2-40B4-BE49-F238E27FC236}">
                <a16:creationId xmlns="" xmlns:a16="http://schemas.microsoft.com/office/drawing/2014/main" id="{A49601B5-A8F9-4729-B475-57F779B04741}"/>
              </a:ext>
            </a:extLst>
          </p:cNvPr>
          <p:cNvSpPr txBox="1">
            <a:spLocks noChangeArrowheads="1"/>
          </p:cNvSpPr>
          <p:nvPr/>
        </p:nvSpPr>
        <p:spPr bwMode="auto">
          <a:xfrm>
            <a:off x="1015048" y="188596"/>
            <a:ext cx="831564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chemeClr val="tx1"/>
                </a:solidFill>
                <a:latin typeface="Times" panose="02020603050405020304" pitchFamily="18" charset="0"/>
                <a:ea typeface="ヒラギノ角ゴ Std W8" charset="-128"/>
              </a:defRPr>
            </a:lvl1pPr>
            <a:lvl2pPr marL="742950" indent="-285750">
              <a:defRPr sz="2800" b="1">
                <a:solidFill>
                  <a:schemeClr val="tx1"/>
                </a:solidFill>
                <a:latin typeface="Times" panose="02020603050405020304" pitchFamily="18" charset="0"/>
                <a:ea typeface="ヒラギノ角ゴ Std W8" charset="-128"/>
              </a:defRPr>
            </a:lvl2pPr>
            <a:lvl3pPr marL="1143000" indent="-228600">
              <a:defRPr sz="2800" b="1">
                <a:solidFill>
                  <a:schemeClr val="tx1"/>
                </a:solidFill>
                <a:latin typeface="Times" panose="02020603050405020304" pitchFamily="18" charset="0"/>
                <a:ea typeface="ヒラギノ角ゴ Std W8" charset="-128"/>
              </a:defRPr>
            </a:lvl3pPr>
            <a:lvl4pPr marL="1600200" indent="-228600">
              <a:defRPr sz="2800" b="1">
                <a:solidFill>
                  <a:schemeClr val="tx1"/>
                </a:solidFill>
                <a:latin typeface="Times" panose="02020603050405020304" pitchFamily="18" charset="0"/>
                <a:ea typeface="ヒラギノ角ゴ Std W8" charset="-128"/>
              </a:defRPr>
            </a:lvl4pPr>
            <a:lvl5pPr marL="2057400" indent="-228600">
              <a:defRPr sz="2800" b="1">
                <a:solidFill>
                  <a:schemeClr val="tx1"/>
                </a:solidFill>
                <a:latin typeface="Times" panose="02020603050405020304" pitchFamily="18" charset="0"/>
                <a:ea typeface="ヒラギノ角ゴ Std W8" charset="-128"/>
              </a:defRPr>
            </a:lvl5pPr>
            <a:lvl6pPr marL="25146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6pPr>
            <a:lvl7pPr marL="29718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7pPr>
            <a:lvl8pPr marL="34290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8pPr>
            <a:lvl9pPr marL="3886200" indent="-228600" eaLnBrk="0" fontAlgn="base" hangingPunct="0">
              <a:spcBef>
                <a:spcPct val="0"/>
              </a:spcBef>
              <a:spcAft>
                <a:spcPct val="0"/>
              </a:spcAft>
              <a:defRPr sz="2800" b="1">
                <a:solidFill>
                  <a:schemeClr val="tx1"/>
                </a:solidFill>
                <a:latin typeface="Times" panose="02020603050405020304" pitchFamily="18" charset="0"/>
                <a:ea typeface="ヒラギノ角ゴ Std W8" charset="-128"/>
              </a:defRPr>
            </a:lvl9pPr>
          </a:lstStyle>
          <a:p>
            <a:pPr eaLnBrk="1" hangingPunct="1"/>
            <a:r>
              <a:rPr lang="ja-JP" altLang="en-US" sz="2400" b="0" dirty="0">
                <a:latin typeface="メイリオ" panose="020B0604030504040204" pitchFamily="50" charset="-128"/>
                <a:ea typeface="メイリオ" panose="020B0604030504040204" pitchFamily="50" charset="-128"/>
              </a:rPr>
              <a:t>パフォーマンスレポート</a:t>
            </a:r>
          </a:p>
        </p:txBody>
      </p:sp>
      <p:sp>
        <p:nvSpPr>
          <p:cNvPr id="10" name="正方形/長方形 9">
            <a:extLst>
              <a:ext uri="{FF2B5EF4-FFF2-40B4-BE49-F238E27FC236}">
                <a16:creationId xmlns="" xmlns:a16="http://schemas.microsoft.com/office/drawing/2014/main" id="{F81145FD-16AD-47F3-87ED-C71388256BC3}"/>
              </a:ext>
            </a:extLst>
          </p:cNvPr>
          <p:cNvSpPr/>
          <p:nvPr/>
        </p:nvSpPr>
        <p:spPr>
          <a:xfrm>
            <a:off x="614597" y="3734873"/>
            <a:ext cx="8970837" cy="2873695"/>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63" dirty="0">
                <a:solidFill>
                  <a:schemeClr val="tx1"/>
                </a:solidFill>
                <a:latin typeface="HG丸ｺﾞｼｯｸM-PRO" panose="020F0600000000000000" pitchFamily="50" charset="-128"/>
                <a:ea typeface="HG丸ｺﾞｼｯｸM-PRO" panose="020F0600000000000000" pitchFamily="50" charset="-128"/>
              </a:rPr>
              <a:t>CV</a:t>
            </a:r>
            <a:r>
              <a:rPr lang="ja-JP" altLang="en-US" sz="1463" dirty="0">
                <a:solidFill>
                  <a:schemeClr val="tx1"/>
                </a:solidFill>
                <a:latin typeface="HG丸ｺﾞｼｯｸM-PRO" panose="020F0600000000000000" pitchFamily="50" charset="-128"/>
                <a:ea typeface="HG丸ｺﾞｼｯｸM-PRO" panose="020F0600000000000000" pitchFamily="50" charset="-128"/>
              </a:rPr>
              <a:t>数　</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73</a:t>
            </a:r>
            <a:r>
              <a:rPr lang="ja-JP" altLang="en-US" sz="1463" dirty="0">
                <a:solidFill>
                  <a:schemeClr val="tx1"/>
                </a:solidFill>
                <a:latin typeface="HG丸ｺﾞｼｯｸM-PRO" panose="020F0600000000000000" pitchFamily="50" charset="-128"/>
                <a:ea typeface="HG丸ｺﾞｼｯｸM-PRO" panose="020F0600000000000000" pitchFamily="50" charset="-128"/>
              </a:rPr>
              <a:t>　　　</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　前月</a:t>
            </a:r>
            <a:r>
              <a:rPr lang="ja-JP" altLang="en-US" sz="1463" dirty="0">
                <a:solidFill>
                  <a:schemeClr val="tx1"/>
                </a:solidFill>
                <a:latin typeface="HG丸ｺﾞｼｯｸM-PRO" panose="020F0600000000000000" pitchFamily="50" charset="-128"/>
                <a:ea typeface="HG丸ｺﾞｼｯｸM-PRO" panose="020F0600000000000000" pitchFamily="50" charset="-128"/>
              </a:rPr>
              <a:t>対比</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dirty="0" smtClean="0">
                <a:solidFill>
                  <a:srgbClr val="FF0000"/>
                </a:solidFill>
                <a:latin typeface="HG丸ｺﾞｼｯｸM-PRO" panose="020F0600000000000000" pitchFamily="50" charset="-128"/>
                <a:ea typeface="HG丸ｺﾞｼｯｸM-PRO" panose="020F0600000000000000" pitchFamily="50" charset="-128"/>
              </a:rPr>
              <a:t>-2.7</a:t>
            </a:r>
            <a:r>
              <a:rPr lang="ja-JP" altLang="en-US" sz="1463"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463" dirty="0">
                <a:solidFill>
                  <a:schemeClr val="tx1"/>
                </a:solidFill>
                <a:latin typeface="HG丸ｺﾞｼｯｸM-PRO" panose="020F0600000000000000" pitchFamily="50" charset="-128"/>
                <a:ea typeface="HG丸ｺﾞｼｯｸM-PRO" panose="020F0600000000000000" pitchFamily="50" charset="-128"/>
              </a:rPr>
              <a:t>　　　</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前年</a:t>
            </a:r>
            <a:r>
              <a:rPr lang="ja-JP" altLang="en-US" sz="1463" dirty="0">
                <a:solidFill>
                  <a:schemeClr val="tx1"/>
                </a:solidFill>
                <a:latin typeface="HG丸ｺﾞｼｯｸM-PRO" panose="020F0600000000000000" pitchFamily="50" charset="-128"/>
                <a:ea typeface="HG丸ｺﾞｼｯｸM-PRO" panose="020F0600000000000000" pitchFamily="50" charset="-128"/>
              </a:rPr>
              <a:t>対比</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463" dirty="0" smtClean="0">
                <a:solidFill>
                  <a:srgbClr val="0000FF"/>
                </a:solidFill>
                <a:latin typeface="HG丸ｺﾞｼｯｸM-PRO" panose="020F0600000000000000" pitchFamily="50" charset="-128"/>
                <a:ea typeface="HG丸ｺﾞｼｯｸM-PRO" panose="020F0600000000000000" pitchFamily="50" charset="-128"/>
              </a:rPr>
              <a:t>+58.7</a:t>
            </a:r>
            <a:r>
              <a:rPr lang="ja-JP" altLang="en-US" sz="1463"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63" dirty="0">
              <a:solidFill>
                <a:srgbClr val="0000FF"/>
              </a:solidFill>
              <a:latin typeface="HG丸ｺﾞｼｯｸM-PRO" panose="020F0600000000000000" pitchFamily="50" charset="-128"/>
              <a:ea typeface="HG丸ｺﾞｼｯｸM-PRO" panose="020F0600000000000000" pitchFamily="50" charset="-128"/>
            </a:endParaRPr>
          </a:p>
          <a:p>
            <a:r>
              <a:rPr lang="en-US" altLang="ja-JP" sz="1463" dirty="0">
                <a:solidFill>
                  <a:schemeClr val="tx1"/>
                </a:solidFill>
                <a:latin typeface="HG丸ｺﾞｼｯｸM-PRO" panose="020F0600000000000000" pitchFamily="50" charset="-128"/>
                <a:ea typeface="HG丸ｺﾞｼｯｸM-PRO" panose="020F0600000000000000" pitchFamily="50" charset="-128"/>
              </a:rPr>
              <a:t>CVR</a:t>
            </a:r>
            <a:r>
              <a:rPr lang="ja-JP" altLang="en-US" sz="1463" dirty="0">
                <a:solidFill>
                  <a:schemeClr val="tx1"/>
                </a:solidFill>
                <a:latin typeface="HG丸ｺﾞｼｯｸM-PRO" panose="020F0600000000000000" pitchFamily="50" charset="-128"/>
                <a:ea typeface="HG丸ｺﾞｼｯｸM-PRO" panose="020F0600000000000000" pitchFamily="50" charset="-128"/>
              </a:rPr>
              <a:t>　 </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1.16</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463" dirty="0">
                <a:solidFill>
                  <a:schemeClr val="tx1"/>
                </a:solidFill>
                <a:latin typeface="HG丸ｺﾞｼｯｸM-PRO" panose="020F0600000000000000" pitchFamily="50" charset="-128"/>
                <a:ea typeface="HG丸ｺﾞｼｯｸM-PRO" panose="020F0600000000000000" pitchFamily="50" charset="-128"/>
              </a:rPr>
              <a:t>　　</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　前月</a:t>
            </a:r>
            <a:r>
              <a:rPr lang="ja-JP" altLang="en-US" sz="1463" dirty="0">
                <a:solidFill>
                  <a:schemeClr val="tx1"/>
                </a:solidFill>
                <a:latin typeface="HG丸ｺﾞｼｯｸM-PRO" panose="020F0600000000000000" pitchFamily="50" charset="-128"/>
                <a:ea typeface="HG丸ｺﾞｼｯｸM-PRO" panose="020F0600000000000000" pitchFamily="50" charset="-128"/>
              </a:rPr>
              <a:t>対比</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dirty="0" smtClean="0">
                <a:solidFill>
                  <a:srgbClr val="FF0000"/>
                </a:solidFill>
                <a:latin typeface="HG丸ｺﾞｼｯｸM-PRO" panose="020F0600000000000000" pitchFamily="50" charset="-128"/>
                <a:ea typeface="HG丸ｺﾞｼｯｸM-PRO" panose="020F0600000000000000" pitchFamily="50" charset="-128"/>
              </a:rPr>
              <a:t>-5.5</a:t>
            </a:r>
            <a:r>
              <a:rPr lang="ja-JP" altLang="en-US" sz="1463"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463" dirty="0">
                <a:solidFill>
                  <a:schemeClr val="tx1"/>
                </a:solidFill>
                <a:latin typeface="HG丸ｺﾞｼｯｸM-PRO" panose="020F0600000000000000" pitchFamily="50" charset="-128"/>
                <a:ea typeface="HG丸ｺﾞｼｯｸM-PRO" panose="020F0600000000000000" pitchFamily="50" charset="-128"/>
              </a:rPr>
              <a:t>　　　</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前年</a:t>
            </a:r>
            <a:r>
              <a:rPr lang="ja-JP" altLang="en-US" sz="1463" dirty="0">
                <a:solidFill>
                  <a:schemeClr val="tx1"/>
                </a:solidFill>
                <a:latin typeface="HG丸ｺﾞｼｯｸM-PRO" panose="020F0600000000000000" pitchFamily="50" charset="-128"/>
                <a:ea typeface="HG丸ｺﾞｼｯｸM-PRO" panose="020F0600000000000000" pitchFamily="50" charset="-128"/>
              </a:rPr>
              <a:t>対比</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463" dirty="0" smtClean="0">
                <a:solidFill>
                  <a:srgbClr val="FF0000"/>
                </a:solidFill>
                <a:latin typeface="HG丸ｺﾞｼｯｸM-PRO" panose="020F0600000000000000" pitchFamily="50" charset="-128"/>
                <a:ea typeface="HG丸ｺﾞｼｯｸM-PRO" panose="020F0600000000000000" pitchFamily="50" charset="-128"/>
              </a:rPr>
              <a:t>-7.3</a:t>
            </a:r>
            <a:r>
              <a:rPr lang="ja-JP" altLang="en-US" sz="1463"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1463"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1463"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63" dirty="0">
                <a:solidFill>
                  <a:schemeClr val="tx1"/>
                </a:solidFill>
                <a:latin typeface="HG丸ｺﾞｼｯｸM-PRO" panose="020F0600000000000000" pitchFamily="50" charset="-128"/>
                <a:ea typeface="HG丸ｺﾞｼｯｸM-PRO" panose="020F0600000000000000" pitchFamily="50" charset="-128"/>
              </a:rPr>
              <a:t>前年対比</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で</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CVR</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はマイナスだが、訪問数がプラスなので</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CV</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数は</a:t>
            </a:r>
            <a:r>
              <a:rPr lang="ja-JP" altLang="en-US" sz="1463" dirty="0" smtClean="0">
                <a:solidFill>
                  <a:srgbClr val="FF0000"/>
                </a:solidFill>
                <a:latin typeface="HG丸ｺﾞｼｯｸM-PRO" panose="020F0600000000000000" pitchFamily="50" charset="-128"/>
                <a:ea typeface="HG丸ｺﾞｼｯｸM-PRO" panose="020F0600000000000000" pitchFamily="50" charset="-128"/>
              </a:rPr>
              <a:t>増加</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している。</a:t>
            </a:r>
            <a:endParaRPr lang="en-US" altLang="ja-JP" sz="1463"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63" dirty="0">
                <a:solidFill>
                  <a:schemeClr val="tx1"/>
                </a:solidFill>
                <a:latin typeface="HG丸ｺﾞｼｯｸM-PRO" panose="020F0600000000000000" pitchFamily="50" charset="-128"/>
                <a:ea typeface="HG丸ｺﾞｼｯｸM-PRO" panose="020F0600000000000000" pitchFamily="50" charset="-128"/>
              </a:rPr>
              <a:t>前月対比で</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訪問数は減少、</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CVR</a:t>
            </a:r>
            <a:r>
              <a:rPr lang="ja-JP" altLang="en-US" sz="1463" dirty="0" err="1" smtClean="0">
                <a:solidFill>
                  <a:schemeClr val="tx1"/>
                </a:solidFill>
                <a:latin typeface="HG丸ｺﾞｼｯｸM-PRO" panose="020F0600000000000000" pitchFamily="50" charset="-128"/>
                <a:ea typeface="HG丸ｺﾞｼｯｸM-PRO" panose="020F0600000000000000" pitchFamily="50" charset="-128"/>
              </a:rPr>
              <a:t>が低</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下しているので、</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CV</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数は</a:t>
            </a:r>
            <a:r>
              <a:rPr lang="ja-JP" altLang="en-US" sz="1463" dirty="0" smtClean="0">
                <a:solidFill>
                  <a:srgbClr val="FF0000"/>
                </a:solidFill>
                <a:latin typeface="HG丸ｺﾞｼｯｸM-PRO" panose="020F0600000000000000" pitchFamily="50" charset="-128"/>
                <a:ea typeface="HG丸ｺﾞｼｯｸM-PRO" panose="020F0600000000000000" pitchFamily="50" charset="-128"/>
              </a:rPr>
              <a:t>減少</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している。</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463"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463" dirty="0" smtClean="0">
                <a:solidFill>
                  <a:srgbClr val="FF0000"/>
                </a:solidFill>
                <a:latin typeface="HG丸ｺﾞｼｯｸM-PRO" panose="020F0600000000000000" pitchFamily="50" charset="-128"/>
                <a:ea typeface="HG丸ｺﾞｼｯｸM-PRO" panose="020F0600000000000000" pitchFamily="50" charset="-128"/>
              </a:rPr>
              <a:t>目標 </a:t>
            </a:r>
            <a:r>
              <a:rPr lang="en-US" altLang="ja-JP" sz="1463" dirty="0" smtClean="0">
                <a:solidFill>
                  <a:srgbClr val="FF0000"/>
                </a:solidFill>
                <a:latin typeface="HG丸ｺﾞｼｯｸM-PRO" panose="020F0600000000000000" pitchFamily="50" charset="-128"/>
                <a:ea typeface="HG丸ｺﾞｼｯｸM-PRO" panose="020F0600000000000000" pitchFamily="50" charset="-128"/>
              </a:rPr>
              <a:t>7:【</a:t>
            </a:r>
            <a:r>
              <a:rPr lang="ja-JP" altLang="en-US" sz="1463" dirty="0" smtClean="0">
                <a:solidFill>
                  <a:srgbClr val="FF0000"/>
                </a:solidFill>
                <a:latin typeface="HG丸ｺﾞｼｯｸM-PRO" panose="020F0600000000000000" pitchFamily="50" charset="-128"/>
                <a:ea typeface="HG丸ｺﾞｼｯｸM-PRO" panose="020F0600000000000000" pitchFamily="50" charset="-128"/>
              </a:rPr>
              <a:t>新</a:t>
            </a:r>
            <a:r>
              <a:rPr lang="en-US" altLang="ja-JP" sz="1463"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463" dirty="0" smtClean="0">
                <a:solidFill>
                  <a:srgbClr val="FF0000"/>
                </a:solidFill>
                <a:latin typeface="HG丸ｺﾞｼｯｸM-PRO" panose="020F0600000000000000" pitchFamily="50" charset="-128"/>
                <a:ea typeface="HG丸ｺﾞｼｯｸM-PRO" panose="020F0600000000000000" pitchFamily="50" charset="-128"/>
              </a:rPr>
              <a:t>セミナー申込の</a:t>
            </a:r>
            <a:r>
              <a:rPr lang="en-US" altLang="ja-JP" sz="1463" dirty="0" smtClean="0">
                <a:solidFill>
                  <a:srgbClr val="FF0000"/>
                </a:solidFill>
                <a:latin typeface="HG丸ｺﾞｼｯｸM-PRO" panose="020F0600000000000000" pitchFamily="50" charset="-128"/>
                <a:ea typeface="HG丸ｺﾞｼｯｸM-PRO" panose="020F0600000000000000" pitchFamily="50" charset="-128"/>
              </a:rPr>
              <a:t>CV</a:t>
            </a:r>
            <a:r>
              <a:rPr lang="ja-JP" altLang="en-US" sz="1463" dirty="0">
                <a:solidFill>
                  <a:srgbClr val="FF0000"/>
                </a:solidFill>
                <a:latin typeface="HG丸ｺﾞｼｯｸM-PRO" panose="020F0600000000000000" pitchFamily="50" charset="-128"/>
                <a:ea typeface="HG丸ｺﾞｼｯｸM-PRO" panose="020F0600000000000000" pitchFamily="50" charset="-128"/>
              </a:rPr>
              <a:t>数</a:t>
            </a:r>
            <a:r>
              <a:rPr lang="ja-JP" altLang="en-US" sz="1463" dirty="0" smtClean="0">
                <a:solidFill>
                  <a:srgbClr val="FF0000"/>
                </a:solidFill>
                <a:latin typeface="HG丸ｺﾞｼｯｸM-PRO" panose="020F0600000000000000" pitchFamily="50" charset="-128"/>
                <a:ea typeface="HG丸ｺﾞｼｯｸM-PRO" panose="020F0600000000000000" pitchFamily="50" charset="-128"/>
              </a:rPr>
              <a:t>は</a:t>
            </a:r>
            <a:r>
              <a:rPr lang="en-US" altLang="ja-JP" sz="1463" dirty="0">
                <a:solidFill>
                  <a:srgbClr val="FF0000"/>
                </a:solidFill>
                <a:latin typeface="HG丸ｺﾞｼｯｸM-PRO" panose="020F0600000000000000" pitchFamily="50" charset="-128"/>
                <a:ea typeface="HG丸ｺﾞｼｯｸM-PRO" panose="020F0600000000000000" pitchFamily="50" charset="-128"/>
              </a:rPr>
              <a:t>8</a:t>
            </a:r>
            <a:r>
              <a:rPr lang="ja-JP" altLang="en-US" sz="1463" dirty="0">
                <a:solidFill>
                  <a:srgbClr val="FF0000"/>
                </a:solidFill>
                <a:latin typeface="HG丸ｺﾞｼｯｸM-PRO" panose="020F0600000000000000" pitchFamily="50" charset="-128"/>
                <a:ea typeface="HG丸ｺﾞｼｯｸM-PRO" panose="020F0600000000000000" pitchFamily="50" charset="-128"/>
              </a:rPr>
              <a:t>月</a:t>
            </a:r>
            <a:r>
              <a:rPr lang="en-US" altLang="ja-JP" sz="1463" dirty="0">
                <a:solidFill>
                  <a:srgbClr val="FF0000"/>
                </a:solidFill>
                <a:latin typeface="HG丸ｺﾞｼｯｸM-PRO" panose="020F0600000000000000" pitchFamily="50" charset="-128"/>
                <a:ea typeface="HG丸ｺﾞｼｯｸM-PRO" panose="020F0600000000000000" pitchFamily="50" charset="-128"/>
              </a:rPr>
              <a:t>38</a:t>
            </a:r>
            <a:r>
              <a:rPr lang="ja-JP" altLang="en-US" sz="1463" dirty="0">
                <a:solidFill>
                  <a:srgbClr val="FF0000"/>
                </a:solidFill>
                <a:latin typeface="HG丸ｺﾞｼｯｸM-PRO" panose="020F0600000000000000" pitchFamily="50" charset="-128"/>
                <a:ea typeface="HG丸ｺﾞｼｯｸM-PRO" panose="020F0600000000000000" pitchFamily="50" charset="-128"/>
              </a:rPr>
              <a:t>件</a:t>
            </a:r>
            <a:r>
              <a:rPr lang="en-US" altLang="ja-JP" sz="1463" dirty="0" smtClean="0">
                <a:solidFill>
                  <a:srgbClr val="FF0000"/>
                </a:solidFill>
                <a:latin typeface="HG丸ｺﾞｼｯｸM-PRO" panose="020F0600000000000000" pitchFamily="50" charset="-128"/>
                <a:ea typeface="HG丸ｺﾞｼｯｸM-PRO" panose="020F0600000000000000" pitchFamily="50" charset="-128"/>
              </a:rPr>
              <a:t>→9</a:t>
            </a:r>
            <a:r>
              <a:rPr lang="ja-JP" altLang="en-US" sz="1463" dirty="0" smtClean="0">
                <a:solidFill>
                  <a:srgbClr val="FF0000"/>
                </a:solidFill>
                <a:latin typeface="HG丸ｺﾞｼｯｸM-PRO" panose="020F0600000000000000" pitchFamily="50" charset="-128"/>
                <a:ea typeface="HG丸ｺﾞｼｯｸM-PRO" panose="020F0600000000000000" pitchFamily="50" charset="-128"/>
              </a:rPr>
              <a:t>月</a:t>
            </a:r>
            <a:r>
              <a:rPr lang="en-US" altLang="ja-JP" sz="1463" dirty="0" smtClean="0">
                <a:solidFill>
                  <a:srgbClr val="FF0000"/>
                </a:solidFill>
                <a:latin typeface="HG丸ｺﾞｼｯｸM-PRO" panose="020F0600000000000000" pitchFamily="50" charset="-128"/>
                <a:ea typeface="HG丸ｺﾞｼｯｸM-PRO" panose="020F0600000000000000" pitchFamily="50" charset="-128"/>
              </a:rPr>
              <a:t>48</a:t>
            </a:r>
            <a:r>
              <a:rPr lang="ja-JP" altLang="en-US" sz="1463" dirty="0" smtClean="0">
                <a:solidFill>
                  <a:srgbClr val="FF0000"/>
                </a:solidFill>
                <a:latin typeface="HG丸ｺﾞｼｯｸM-PRO" panose="020F0600000000000000" pitchFamily="50" charset="-128"/>
                <a:ea typeface="HG丸ｺﾞｼｯｸM-PRO" panose="020F0600000000000000" pitchFamily="50" charset="-128"/>
              </a:rPr>
              <a:t>件で前月対比</a:t>
            </a:r>
            <a:r>
              <a:rPr lang="en-US" altLang="ja-JP" sz="1463" dirty="0" smtClean="0">
                <a:solidFill>
                  <a:srgbClr val="FF0000"/>
                </a:solidFill>
                <a:latin typeface="HG丸ｺﾞｼｯｸM-PRO" panose="020F0600000000000000" pitchFamily="50" charset="-128"/>
                <a:ea typeface="HG丸ｺﾞｼｯｸM-PRO" panose="020F0600000000000000" pitchFamily="50" charset="-128"/>
              </a:rPr>
              <a:t>+26</a:t>
            </a:r>
            <a:r>
              <a:rPr lang="ja-JP" altLang="en-US" sz="1463" dirty="0" smtClean="0">
                <a:solidFill>
                  <a:srgbClr val="FF0000"/>
                </a:solidFill>
                <a:latin typeface="HG丸ｺﾞｼｯｸM-PRO" panose="020F0600000000000000" pitchFamily="50" charset="-128"/>
                <a:ea typeface="HG丸ｺﾞｼｯｸM-PRO" panose="020F0600000000000000" pitchFamily="50" charset="-128"/>
              </a:rPr>
              <a:t>％となっている。</a:t>
            </a:r>
            <a:endParaRPr lang="en-US" altLang="ja-JP" sz="1463"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direct</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」経由で</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23</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件、「</a:t>
            </a:r>
            <a:r>
              <a:rPr lang="en-US" altLang="ja-JP" sz="1463" dirty="0">
                <a:solidFill>
                  <a:schemeClr val="tx1"/>
                </a:solidFill>
                <a:latin typeface="HG丸ｺﾞｼｯｸM-PRO" panose="020F0600000000000000" pitchFamily="50" charset="-128"/>
                <a:ea typeface="HG丸ｺﾞｼｯｸM-PRO" panose="020F0600000000000000" pitchFamily="50" charset="-128"/>
              </a:rPr>
              <a:t> jp.mg5.mail.yahoo.co.jp / referral </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」経由で</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9</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件とれている。</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目標</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13</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：無料書籍申し込みの</a:t>
            </a:r>
            <a:r>
              <a:rPr lang="en-US" altLang="ja-JP" sz="1463" dirty="0">
                <a:solidFill>
                  <a:schemeClr val="tx1"/>
                </a:solidFill>
                <a:latin typeface="HG丸ｺﾞｼｯｸM-PRO" panose="020F0600000000000000" pitchFamily="50" charset="-128"/>
                <a:ea typeface="HG丸ｺﾞｼｯｸM-PRO" panose="020F0600000000000000" pitchFamily="50" charset="-128"/>
              </a:rPr>
              <a:t>CV</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数は</a:t>
            </a:r>
            <a:r>
              <a:rPr lang="en-US" altLang="ja-JP" sz="1463" dirty="0">
                <a:solidFill>
                  <a:schemeClr val="tx1"/>
                </a:solidFill>
                <a:latin typeface="HG丸ｺﾞｼｯｸM-PRO" panose="020F0600000000000000" pitchFamily="50" charset="-128"/>
                <a:ea typeface="HG丸ｺﾞｼｯｸM-PRO" panose="020F0600000000000000" pitchFamily="50" charset="-128"/>
              </a:rPr>
              <a:t>8</a:t>
            </a:r>
            <a:r>
              <a:rPr lang="ja-JP" altLang="en-US" sz="1463" dirty="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19</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件→</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9</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5</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件で前月対比で減少している。</a:t>
            </a:r>
            <a:endParaRPr lang="en-US" altLang="ja-JP" sz="1463"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463" dirty="0">
                <a:solidFill>
                  <a:schemeClr val="tx1"/>
                </a:solidFill>
                <a:latin typeface="HG丸ｺﾞｼｯｸM-PRO" panose="020F0600000000000000" pitchFamily="50" charset="-128"/>
                <a:ea typeface="HG丸ｺﾞｼｯｸM-PRO" panose="020F0600000000000000" pitchFamily="50" charset="-128"/>
              </a:rPr>
              <a:t>目標</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14</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：無料査定の</a:t>
            </a:r>
            <a:r>
              <a:rPr lang="en-US" altLang="ja-JP" sz="1463" dirty="0">
                <a:solidFill>
                  <a:schemeClr val="tx1"/>
                </a:solidFill>
                <a:latin typeface="HG丸ｺﾞｼｯｸM-PRO" panose="020F0600000000000000" pitchFamily="50" charset="-128"/>
                <a:ea typeface="HG丸ｺﾞｼｯｸM-PRO" panose="020F0600000000000000" pitchFamily="50" charset="-128"/>
              </a:rPr>
              <a:t>CV</a:t>
            </a:r>
            <a:r>
              <a:rPr lang="ja-JP" altLang="en-US" sz="1463" dirty="0">
                <a:solidFill>
                  <a:schemeClr val="tx1"/>
                </a:solidFill>
                <a:latin typeface="HG丸ｺﾞｼｯｸM-PRO" panose="020F0600000000000000" pitchFamily="50" charset="-128"/>
                <a:ea typeface="HG丸ｺﾞｼｯｸM-PRO" panose="020F0600000000000000" pitchFamily="50" charset="-128"/>
              </a:rPr>
              <a:t>数</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463" dirty="0">
                <a:solidFill>
                  <a:schemeClr val="tx1"/>
                </a:solidFill>
                <a:latin typeface="HG丸ｺﾞｼｯｸM-PRO" panose="020F0600000000000000" pitchFamily="50" charset="-128"/>
                <a:ea typeface="HG丸ｺﾞｼｯｸM-PRO" panose="020F0600000000000000" pitchFamily="50" charset="-128"/>
              </a:rPr>
              <a:t>8</a:t>
            </a:r>
            <a:r>
              <a:rPr lang="ja-JP" altLang="en-US" sz="1463" dirty="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a:solidFill>
                  <a:schemeClr val="tx1"/>
                </a:solidFill>
                <a:latin typeface="HG丸ｺﾞｼｯｸM-PRO" panose="020F0600000000000000" pitchFamily="50" charset="-128"/>
                <a:ea typeface="HG丸ｺﾞｼｯｸM-PRO" panose="020F0600000000000000" pitchFamily="50" charset="-128"/>
              </a:rPr>
              <a:t>1</a:t>
            </a:r>
            <a:r>
              <a:rPr lang="ja-JP" altLang="en-US" sz="1463" dirty="0">
                <a:solidFill>
                  <a:schemeClr val="tx1"/>
                </a:solidFill>
                <a:latin typeface="HG丸ｺﾞｼｯｸM-PRO" panose="020F0600000000000000" pitchFamily="50" charset="-128"/>
                <a:ea typeface="HG丸ｺﾞｼｯｸM-PRO" panose="020F0600000000000000" pitchFamily="50" charset="-128"/>
              </a:rPr>
              <a:t>件</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9</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sz="1463" dirty="0" smtClean="0">
                <a:solidFill>
                  <a:schemeClr val="tx1"/>
                </a:solidFill>
                <a:latin typeface="HG丸ｺﾞｼｯｸM-PRO" panose="020F0600000000000000" pitchFamily="50" charset="-128"/>
                <a:ea typeface="HG丸ｺﾞｼｯｸM-PRO" panose="020F0600000000000000" pitchFamily="50" charset="-128"/>
              </a:rPr>
              <a:t>6</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件で</a:t>
            </a:r>
            <a:r>
              <a:rPr lang="ja-JP" altLang="en-US" sz="1463" dirty="0">
                <a:solidFill>
                  <a:schemeClr val="tx1"/>
                </a:solidFill>
                <a:latin typeface="HG丸ｺﾞｼｯｸM-PRO" panose="020F0600000000000000" pitchFamily="50" charset="-128"/>
                <a:ea typeface="HG丸ｺﾞｼｯｸM-PRO" panose="020F0600000000000000" pitchFamily="50" charset="-128"/>
              </a:rPr>
              <a:t>前月対比</a:t>
            </a:r>
            <a:r>
              <a:rPr lang="ja-JP" altLang="en-US" sz="1463" dirty="0" smtClean="0">
                <a:solidFill>
                  <a:schemeClr val="tx1"/>
                </a:solidFill>
                <a:latin typeface="HG丸ｺﾞｼｯｸM-PRO" panose="020F0600000000000000" pitchFamily="50" charset="-128"/>
                <a:ea typeface="HG丸ｺﾞｼｯｸM-PRO" panose="020F0600000000000000" pitchFamily="50" charset="-128"/>
              </a:rPr>
              <a:t>で増加している。</a:t>
            </a:r>
            <a:endParaRPr lang="en-US" altLang="ja-JP" sz="1463"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a:stretch>
            <a:fillRect/>
          </a:stretch>
        </p:blipFill>
        <p:spPr>
          <a:xfrm>
            <a:off x="-77274" y="1113106"/>
            <a:ext cx="9906000" cy="2705743"/>
          </a:xfrm>
          <a:prstGeom prst="rect">
            <a:avLst/>
          </a:prstGeom>
        </p:spPr>
      </p:pic>
    </p:spTree>
    <p:extLst>
      <p:ext uri="{BB962C8B-B14F-4D97-AF65-F5344CB8AC3E}">
        <p14:creationId xmlns:p14="http://schemas.microsoft.com/office/powerpoint/2010/main" val="632934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30290</TotalTime>
  <Words>1822</Words>
  <Application>Microsoft Office PowerPoint</Application>
  <PresentationFormat>A4 210 x 297 mm</PresentationFormat>
  <Paragraphs>252</Paragraphs>
  <Slides>32</Slides>
  <Notes>0</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32</vt:i4>
      </vt:variant>
    </vt:vector>
  </HeadingPairs>
  <TitlesOfParts>
    <vt:vector size="43" baseType="lpstr">
      <vt:lpstr>HG丸ｺﾞｼｯｸM-PRO</vt:lpstr>
      <vt:lpstr>ヒラギノ角ゴ Std W8</vt:lpstr>
      <vt:lpstr>メイリオ</vt:lpstr>
      <vt:lpstr>游ゴシック</vt:lpstr>
      <vt:lpstr>游ゴシック Light</vt:lpstr>
      <vt:lpstr>Arial</vt:lpstr>
      <vt:lpstr>Calibri</vt:lpstr>
      <vt:lpstr>Calibri Light</vt:lpstr>
      <vt:lpstr>Times</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工藤誉宏</dc:creator>
  <cp:lastModifiedBy>宮崎聡</cp:lastModifiedBy>
  <cp:revision>737</cp:revision>
  <cp:lastPrinted>2017-07-21T01:08:04Z</cp:lastPrinted>
  <dcterms:created xsi:type="dcterms:W3CDTF">2017-07-20T14:04:54Z</dcterms:created>
  <dcterms:modified xsi:type="dcterms:W3CDTF">2020-10-05T15:00:52Z</dcterms:modified>
</cp:coreProperties>
</file>